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xls" ContentType="application/vnd.ms-excel"/>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5175" r:id="rId1"/>
  </p:sldMasterIdLst>
  <p:notesMasterIdLst>
    <p:notesMasterId r:id="rId34"/>
  </p:notesMasterIdLst>
  <p:sldIdLst>
    <p:sldId id="256" r:id="rId2"/>
    <p:sldId id="257" r:id="rId3"/>
    <p:sldId id="258" r:id="rId4"/>
    <p:sldId id="261" r:id="rId5"/>
    <p:sldId id="260" r:id="rId6"/>
    <p:sldId id="262" r:id="rId7"/>
    <p:sldId id="263" r:id="rId8"/>
    <p:sldId id="264" r:id="rId9"/>
    <p:sldId id="299" r:id="rId10"/>
    <p:sldId id="298" r:id="rId11"/>
    <p:sldId id="293" r:id="rId12"/>
    <p:sldId id="266" r:id="rId13"/>
    <p:sldId id="267" r:id="rId14"/>
    <p:sldId id="289" r:id="rId15"/>
    <p:sldId id="301" r:id="rId16"/>
    <p:sldId id="302" r:id="rId17"/>
    <p:sldId id="303" r:id="rId18"/>
    <p:sldId id="304" r:id="rId19"/>
    <p:sldId id="296" r:id="rId20"/>
    <p:sldId id="295" r:id="rId21"/>
    <p:sldId id="273" r:id="rId22"/>
    <p:sldId id="272" r:id="rId23"/>
    <p:sldId id="281" r:id="rId24"/>
    <p:sldId id="284" r:id="rId25"/>
    <p:sldId id="285" r:id="rId26"/>
    <p:sldId id="286" r:id="rId27"/>
    <p:sldId id="274" r:id="rId28"/>
    <p:sldId id="275" r:id="rId29"/>
    <p:sldId id="276" r:id="rId30"/>
    <p:sldId id="292" r:id="rId31"/>
    <p:sldId id="278" r:id="rId32"/>
    <p:sldId id="305" r:id="rId33"/>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B7331"/>
  </p:clrMru>
  <p:extLst>
    <p:ext uri="{E76CE94A-603C-4142-B9EB-6D1370010A27}">
      <p14:discardImageEditData xmlns:p14="http://schemas.microsoft.com/office/powerpoint/2010/main" val="1"/>
    </p:ext>
    <p:ext uri="{D31A062A-798A-4329-ABDD-BBA856620510}">
      <p14:defaultImageDpi xmlns:p14="http://schemas.microsoft.com/office/powerpoint/2010/main" val="96"/>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87" autoAdjust="0"/>
    <p:restoredTop sz="94604" autoAdjust="0"/>
  </p:normalViewPr>
  <p:slideViewPr>
    <p:cSldViewPr snapToGrid="0" snapToObjects="1">
      <p:cViewPr>
        <p:scale>
          <a:sx n="79" d="100"/>
          <a:sy n="79" d="100"/>
        </p:scale>
        <p:origin x="-2544" y="-774"/>
      </p:cViewPr>
      <p:guideLst>
        <p:guide orient="horz" pos="2160"/>
        <p:guide pos="2880"/>
      </p:guideLst>
    </p:cSldViewPr>
  </p:slideViewPr>
  <p:outlineViewPr>
    <p:cViewPr>
      <p:scale>
        <a:sx n="33" d="100"/>
        <a:sy n="33" d="100"/>
      </p:scale>
      <p:origin x="24" y="13188"/>
    </p:cViewPr>
  </p:outlineViewPr>
  <p:notesTextViewPr>
    <p:cViewPr>
      <p:scale>
        <a:sx n="100" d="100"/>
        <a:sy n="100" d="100"/>
      </p:scale>
      <p:origin x="0" y="0"/>
    </p:cViewPr>
  </p:notesTextViewPr>
  <p:gridSpacing cx="1828800" cy="18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image" Target="../media/image2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6.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atin typeface="Arial" charset="0"/>
                <a:ea typeface="ＭＳ Ｐゴシック" charset="0"/>
                <a:cs typeface="ＭＳ Ｐゴシック"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Arial" pitchFamily="34" charset="0"/>
              </a:defRPr>
            </a:lvl1pPr>
          </a:lstStyle>
          <a:p>
            <a:pPr>
              <a:defRPr/>
            </a:pPr>
            <a:fld id="{6E05D4A4-96D3-4677-9A55-82DCDB5376C5}" type="datetime1">
              <a:rPr lang="en-US" altLang="en-US"/>
              <a:pPr>
                <a:defRPr/>
              </a:pPr>
              <a:t>4/1/2016</a:t>
            </a:fld>
            <a:endParaRPr lang="en-US" alt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CA" noProof="0"/>
              <a:t>Click to edit Master text styles</a:t>
            </a:r>
          </a:p>
          <a:p>
            <a:pPr lvl="1"/>
            <a:r>
              <a:rPr lang="en-CA" noProof="0"/>
              <a:t>Second level</a:t>
            </a:r>
          </a:p>
          <a:p>
            <a:pPr lvl="2"/>
            <a:r>
              <a:rPr lang="en-CA" noProof="0"/>
              <a:t>Third level</a:t>
            </a:r>
          </a:p>
          <a:p>
            <a:pPr lvl="3"/>
            <a:r>
              <a:rPr lang="en-CA" noProof="0"/>
              <a:t>Fourth level</a:t>
            </a:r>
          </a:p>
          <a:p>
            <a:pPr lvl="4"/>
            <a:r>
              <a:rPr lang="en-CA" noProof="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atin typeface="Arial" charset="0"/>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Arial" pitchFamily="34" charset="0"/>
              </a:defRPr>
            </a:lvl1pPr>
          </a:lstStyle>
          <a:p>
            <a:pPr>
              <a:defRPr/>
            </a:pPr>
            <a:fld id="{DDCBEAAF-6D3C-4711-BFF3-5C9AFF0701BB}" type="slidenum">
              <a:rPr lang="en-US" altLang="en-US"/>
              <a:pPr>
                <a:defRPr/>
              </a:pPr>
              <a:t>‹#›</a:t>
            </a:fld>
            <a:endParaRPr lang="en-US" altLang="en-US"/>
          </a:p>
        </p:txBody>
      </p:sp>
    </p:spTree>
    <p:extLst>
      <p:ext uri="{BB962C8B-B14F-4D97-AF65-F5344CB8AC3E}">
        <p14:creationId xmlns:p14="http://schemas.microsoft.com/office/powerpoint/2010/main" val="4286984568"/>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pitchFamily="-110" charset="-128"/>
        <a:cs typeface="ＭＳ Ｐゴシック" pitchFamily="-110"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110"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110"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110"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110"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ea typeface="ＭＳ Ｐゴシック" pitchFamily="34" charset="-128"/>
            </a:endParaRPr>
          </a:p>
        </p:txBody>
      </p:sp>
      <p:sp>
        <p:nvSpPr>
          <p:cNvPr id="501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34" charset="-128"/>
              </a:defRPr>
            </a:lvl1pPr>
            <a:lvl2pPr marL="742950" indent="-285750" eaLnBrk="0" hangingPunct="0">
              <a:spcBef>
                <a:spcPct val="30000"/>
              </a:spcBef>
              <a:defRPr sz="1200">
                <a:solidFill>
                  <a:schemeClr val="tx1"/>
                </a:solidFill>
                <a:latin typeface="Calibri" pitchFamily="34" charset="0"/>
                <a:ea typeface="ＭＳ Ｐゴシック" pitchFamily="34" charset="-128"/>
              </a:defRPr>
            </a:lvl2pPr>
            <a:lvl3pPr marL="1143000" indent="-228600" eaLnBrk="0" hangingPunct="0">
              <a:spcBef>
                <a:spcPct val="30000"/>
              </a:spcBef>
              <a:defRPr sz="1200">
                <a:solidFill>
                  <a:schemeClr val="tx1"/>
                </a:solidFill>
                <a:latin typeface="Calibri" pitchFamily="34" charset="0"/>
                <a:ea typeface="ＭＳ Ｐゴシック" pitchFamily="34" charset="-128"/>
              </a:defRPr>
            </a:lvl3pPr>
            <a:lvl4pPr marL="1600200" indent="-228600" eaLnBrk="0" hangingPunct="0">
              <a:spcBef>
                <a:spcPct val="30000"/>
              </a:spcBef>
              <a:defRPr sz="1200">
                <a:solidFill>
                  <a:schemeClr val="tx1"/>
                </a:solidFill>
                <a:latin typeface="Calibri" pitchFamily="34" charset="0"/>
                <a:ea typeface="ＭＳ Ｐゴシック" pitchFamily="34" charset="-128"/>
              </a:defRPr>
            </a:lvl4pPr>
            <a:lvl5pPr marL="2057400" indent="-228600" eaLnBrk="0" hangingPunct="0">
              <a:spcBef>
                <a:spcPct val="30000"/>
              </a:spcBef>
              <a:defRPr sz="1200">
                <a:solidFill>
                  <a:schemeClr val="tx1"/>
                </a:solidFill>
                <a:latin typeface="Calibri" pitchFamily="34" charset="0"/>
                <a:ea typeface="ＭＳ Ｐゴシック" pitchFamily="34" charset="-128"/>
              </a:defRPr>
            </a:lvl5pPr>
            <a:lvl6pPr marL="2514600" indent="-228600" defTabSz="457200"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defTabSz="457200"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defTabSz="457200"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defTabSz="457200"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fld id="{77DF2919-5EB8-4B4B-B453-1C8612778AAE}" type="slidenum">
              <a:rPr lang="en-US" altLang="en-US" smtClean="0">
                <a:latin typeface="Arial" charset="0"/>
              </a:rPr>
              <a:pPr eaLnBrk="1" hangingPunct="1">
                <a:spcBef>
                  <a:spcPct val="0"/>
                </a:spcBef>
              </a:pPr>
              <a:t>13</a:t>
            </a:fld>
            <a:endParaRPr lang="en-US" altLang="en-US" smtClean="0">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ea typeface="ＭＳ Ｐゴシック" pitchFamily="34" charset="-128"/>
            </a:endParaRPr>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34" charset="-128"/>
              </a:defRPr>
            </a:lvl1pPr>
            <a:lvl2pPr marL="742950" indent="-285750" eaLnBrk="0" hangingPunct="0">
              <a:spcBef>
                <a:spcPct val="30000"/>
              </a:spcBef>
              <a:defRPr sz="1200">
                <a:solidFill>
                  <a:schemeClr val="tx1"/>
                </a:solidFill>
                <a:latin typeface="Calibri" pitchFamily="34" charset="0"/>
                <a:ea typeface="ＭＳ Ｐゴシック" pitchFamily="34" charset="-128"/>
              </a:defRPr>
            </a:lvl2pPr>
            <a:lvl3pPr marL="1143000" indent="-228600" eaLnBrk="0" hangingPunct="0">
              <a:spcBef>
                <a:spcPct val="30000"/>
              </a:spcBef>
              <a:defRPr sz="1200">
                <a:solidFill>
                  <a:schemeClr val="tx1"/>
                </a:solidFill>
                <a:latin typeface="Calibri" pitchFamily="34" charset="0"/>
                <a:ea typeface="ＭＳ Ｐゴシック" pitchFamily="34" charset="-128"/>
              </a:defRPr>
            </a:lvl3pPr>
            <a:lvl4pPr marL="1600200" indent="-228600" eaLnBrk="0" hangingPunct="0">
              <a:spcBef>
                <a:spcPct val="30000"/>
              </a:spcBef>
              <a:defRPr sz="1200">
                <a:solidFill>
                  <a:schemeClr val="tx1"/>
                </a:solidFill>
                <a:latin typeface="Calibri" pitchFamily="34" charset="0"/>
                <a:ea typeface="ＭＳ Ｐゴシック" pitchFamily="34" charset="-128"/>
              </a:defRPr>
            </a:lvl4pPr>
            <a:lvl5pPr marL="2057400" indent="-228600" eaLnBrk="0" hangingPunct="0">
              <a:spcBef>
                <a:spcPct val="30000"/>
              </a:spcBef>
              <a:defRPr sz="1200">
                <a:solidFill>
                  <a:schemeClr val="tx1"/>
                </a:solidFill>
                <a:latin typeface="Calibri" pitchFamily="34" charset="0"/>
                <a:ea typeface="ＭＳ Ｐゴシック" pitchFamily="34" charset="-128"/>
              </a:defRPr>
            </a:lvl5pPr>
            <a:lvl6pPr marL="2514600" indent="-228600" defTabSz="457200"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defTabSz="457200"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defTabSz="457200"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defTabSz="457200"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fld id="{4110FE42-0178-4EBF-AFB3-4F909212A833}" type="slidenum">
              <a:rPr lang="en-US" altLang="en-US" smtClean="0">
                <a:latin typeface="Arial" charset="0"/>
              </a:rPr>
              <a:pPr eaLnBrk="1" hangingPunct="1">
                <a:spcBef>
                  <a:spcPct val="0"/>
                </a:spcBef>
              </a:pPr>
              <a:t>14</a:t>
            </a:fld>
            <a:endParaRPr lang="en-US" altLang="en-US" smtClean="0">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First activity…make a booklet trigger questions.</a:t>
            </a:r>
          </a:p>
          <a:p>
            <a:r>
              <a:rPr lang="en-CA" sz="1200" kern="1200" dirty="0" smtClean="0">
                <a:solidFill>
                  <a:schemeClr val="tx1"/>
                </a:solidFill>
                <a:effectLst/>
                <a:latin typeface="+mn-lt"/>
                <a:ea typeface="ＭＳ Ｐゴシック" pitchFamily="-110" charset="-128"/>
                <a:cs typeface="ＭＳ Ｐゴシック" pitchFamily="-110" charset="-128"/>
              </a:rPr>
              <a:t>What would you take these items?</a:t>
            </a:r>
          </a:p>
          <a:p>
            <a:r>
              <a:rPr lang="en-CA" sz="1200" kern="1200" dirty="0" smtClean="0">
                <a:solidFill>
                  <a:schemeClr val="tx1"/>
                </a:solidFill>
                <a:effectLst/>
                <a:latin typeface="+mn-lt"/>
                <a:ea typeface="ＭＳ Ｐゴシック" pitchFamily="-110" charset="-128"/>
                <a:cs typeface="ＭＳ Ｐゴシック" pitchFamily="-110" charset="-128"/>
              </a:rPr>
              <a:t>Why would you choose to take these objects?</a:t>
            </a:r>
          </a:p>
          <a:p>
            <a:r>
              <a:rPr lang="en-CA" sz="1200" kern="1200" dirty="0" smtClean="0">
                <a:solidFill>
                  <a:schemeClr val="tx1"/>
                </a:solidFill>
                <a:effectLst/>
                <a:latin typeface="+mn-lt"/>
                <a:ea typeface="ＭＳ Ｐゴシック" pitchFamily="-110" charset="-128"/>
                <a:cs typeface="ＭＳ Ｐゴシック" pitchFamily="-110" charset="-128"/>
              </a:rPr>
              <a:t>What do they represent to you?</a:t>
            </a:r>
          </a:p>
          <a:p>
            <a:r>
              <a:rPr lang="en-CA" sz="1200" kern="1200" smtClean="0">
                <a:solidFill>
                  <a:schemeClr val="tx1"/>
                </a:solidFill>
                <a:effectLst/>
                <a:latin typeface="+mn-lt"/>
                <a:ea typeface="ＭＳ Ｐゴシック" pitchFamily="-110" charset="-128"/>
                <a:cs typeface="ＭＳ Ｐゴシック" pitchFamily="-110" charset="-128"/>
              </a:rPr>
              <a:t>What would you do with it in your new life?  </a:t>
            </a:r>
          </a:p>
          <a:p>
            <a:endParaRPr lang="en-CA" dirty="0"/>
          </a:p>
        </p:txBody>
      </p:sp>
      <p:sp>
        <p:nvSpPr>
          <p:cNvPr id="4" name="Slide Number Placeholder 3"/>
          <p:cNvSpPr>
            <a:spLocks noGrp="1"/>
          </p:cNvSpPr>
          <p:nvPr>
            <p:ph type="sldNum" sz="quarter" idx="10"/>
          </p:nvPr>
        </p:nvSpPr>
        <p:spPr/>
        <p:txBody>
          <a:bodyPr/>
          <a:lstStyle/>
          <a:p>
            <a:pPr>
              <a:defRPr/>
            </a:pPr>
            <a:fld id="{DDCBEAAF-6D3C-4711-BFF3-5C9AFF0701BB}" type="slidenum">
              <a:rPr lang="en-US" altLang="en-US" smtClean="0"/>
              <a:pPr>
                <a:defRPr/>
              </a:pPr>
              <a:t>18</a:t>
            </a:fld>
            <a:endParaRPr lang="en-US" altLang="en-US"/>
          </a:p>
        </p:txBody>
      </p:sp>
    </p:spTree>
    <p:extLst>
      <p:ext uri="{BB962C8B-B14F-4D97-AF65-F5344CB8AC3E}">
        <p14:creationId xmlns:p14="http://schemas.microsoft.com/office/powerpoint/2010/main" val="6485373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smtClean="0">
                <a:ea typeface="ＭＳ Ｐゴシック" pitchFamily="34" charset="-128"/>
              </a:rPr>
              <a:t>In 2006, nearly 7 out 10 (69%) of Métis lived in urban centres, 29% lived in rural areas and about 1% lived on Indian reserves or settlements.  </a:t>
            </a:r>
          </a:p>
          <a:p>
            <a:pPr eaLnBrk="1" hangingPunct="1">
              <a:spcBef>
                <a:spcPct val="0"/>
              </a:spcBef>
            </a:pPr>
            <a:endParaRPr lang="en-US" altLang="en-US" smtClean="0">
              <a:ea typeface="ＭＳ Ｐゴシック" pitchFamily="34" charset="-128"/>
            </a:endParaRPr>
          </a:p>
          <a:p>
            <a:pPr eaLnBrk="1" hangingPunct="1">
              <a:spcBef>
                <a:spcPct val="0"/>
              </a:spcBef>
            </a:pPr>
            <a:r>
              <a:rPr lang="en-US" altLang="en-US" smtClean="0">
                <a:ea typeface="ＭＳ Ｐゴシック" pitchFamily="34" charset="-128"/>
              </a:rPr>
              <a:t>Most Métis (87%) lived in the West and in ON, while about 7% lived in Quebec, 5% in Atlantic Canada and the remaining 1% lived in 1 of the 3 territories.  </a:t>
            </a:r>
          </a:p>
        </p:txBody>
      </p:sp>
      <p:sp>
        <p:nvSpPr>
          <p:cNvPr id="522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34" charset="-128"/>
              </a:defRPr>
            </a:lvl1pPr>
            <a:lvl2pPr marL="742950" indent="-285750" eaLnBrk="0" hangingPunct="0">
              <a:spcBef>
                <a:spcPct val="30000"/>
              </a:spcBef>
              <a:defRPr sz="1200">
                <a:solidFill>
                  <a:schemeClr val="tx1"/>
                </a:solidFill>
                <a:latin typeface="Calibri" pitchFamily="34" charset="0"/>
                <a:ea typeface="ＭＳ Ｐゴシック" pitchFamily="34" charset="-128"/>
              </a:defRPr>
            </a:lvl2pPr>
            <a:lvl3pPr marL="1143000" indent="-228600" eaLnBrk="0" hangingPunct="0">
              <a:spcBef>
                <a:spcPct val="30000"/>
              </a:spcBef>
              <a:defRPr sz="1200">
                <a:solidFill>
                  <a:schemeClr val="tx1"/>
                </a:solidFill>
                <a:latin typeface="Calibri" pitchFamily="34" charset="0"/>
                <a:ea typeface="ＭＳ Ｐゴシック" pitchFamily="34" charset="-128"/>
              </a:defRPr>
            </a:lvl3pPr>
            <a:lvl4pPr marL="1600200" indent="-228600" eaLnBrk="0" hangingPunct="0">
              <a:spcBef>
                <a:spcPct val="30000"/>
              </a:spcBef>
              <a:defRPr sz="1200">
                <a:solidFill>
                  <a:schemeClr val="tx1"/>
                </a:solidFill>
                <a:latin typeface="Calibri" pitchFamily="34" charset="0"/>
                <a:ea typeface="ＭＳ Ｐゴシック" pitchFamily="34" charset="-128"/>
              </a:defRPr>
            </a:lvl4pPr>
            <a:lvl5pPr marL="2057400" indent="-228600" eaLnBrk="0" hangingPunct="0">
              <a:spcBef>
                <a:spcPct val="30000"/>
              </a:spcBef>
              <a:defRPr sz="1200">
                <a:solidFill>
                  <a:schemeClr val="tx1"/>
                </a:solidFill>
                <a:latin typeface="Calibri" pitchFamily="34" charset="0"/>
                <a:ea typeface="ＭＳ Ｐゴシック" pitchFamily="34" charset="-128"/>
              </a:defRPr>
            </a:lvl5pPr>
            <a:lvl6pPr marL="2514600" indent="-228600" defTabSz="457200"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defTabSz="457200"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defTabSz="457200"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defTabSz="457200"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fld id="{0BEE4F5F-8C26-4C5A-8CE3-8F4535C584A1}" type="slidenum">
              <a:rPr lang="en-US" altLang="en-US" smtClean="0">
                <a:latin typeface="Arial" charset="0"/>
              </a:rPr>
              <a:pPr eaLnBrk="1" hangingPunct="1">
                <a:spcBef>
                  <a:spcPct val="0"/>
                </a:spcBef>
              </a:pPr>
              <a:t>24</a:t>
            </a:fld>
            <a:endParaRPr lang="en-US" altLang="en-US" smtClean="0">
              <a:latin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smtClean="0">
                <a:ea typeface="ＭＳ Ｐゴシック" pitchFamily="34" charset="-128"/>
              </a:rPr>
              <a:t>According to the 2006 Census, almost one-third (32%) of Métis children under the age of 6 were in low-income families, compared with 18% of non- Aboriginal children (chart 2). Low income was measured by the low income cut-offs (LICOs), which refer to income levels at which families are expected to spend 20 percentage points more than average of their before tax income on food, shelter and clothing. The low income cut-offs are not applicable in the Yukon, Northwest Territories and Nunavut and on Indian reserves. </a:t>
            </a:r>
          </a:p>
          <a:p>
            <a:pPr eaLnBrk="1" hangingPunct="1">
              <a:spcBef>
                <a:spcPct val="0"/>
              </a:spcBef>
            </a:pPr>
            <a:endParaRPr lang="en-US" altLang="en-US" smtClean="0">
              <a:ea typeface="ＭＳ Ｐゴシック" pitchFamily="34" charset="-128"/>
            </a:endParaRPr>
          </a:p>
          <a:p>
            <a:pPr eaLnBrk="1" hangingPunct="1">
              <a:spcBef>
                <a:spcPct val="0"/>
              </a:spcBef>
            </a:pPr>
            <a:endParaRPr lang="en-US" altLang="en-US" smtClean="0">
              <a:ea typeface="ＭＳ Ｐゴシック" pitchFamily="34" charset="-128"/>
            </a:endParaRPr>
          </a:p>
        </p:txBody>
      </p:sp>
      <p:sp>
        <p:nvSpPr>
          <p:cNvPr id="532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34" charset="-128"/>
              </a:defRPr>
            </a:lvl1pPr>
            <a:lvl2pPr marL="742950" indent="-285750" eaLnBrk="0" hangingPunct="0">
              <a:spcBef>
                <a:spcPct val="30000"/>
              </a:spcBef>
              <a:defRPr sz="1200">
                <a:solidFill>
                  <a:schemeClr val="tx1"/>
                </a:solidFill>
                <a:latin typeface="Calibri" pitchFamily="34" charset="0"/>
                <a:ea typeface="ＭＳ Ｐゴシック" pitchFamily="34" charset="-128"/>
              </a:defRPr>
            </a:lvl2pPr>
            <a:lvl3pPr marL="1143000" indent="-228600" eaLnBrk="0" hangingPunct="0">
              <a:spcBef>
                <a:spcPct val="30000"/>
              </a:spcBef>
              <a:defRPr sz="1200">
                <a:solidFill>
                  <a:schemeClr val="tx1"/>
                </a:solidFill>
                <a:latin typeface="Calibri" pitchFamily="34" charset="0"/>
                <a:ea typeface="ＭＳ Ｐゴシック" pitchFamily="34" charset="-128"/>
              </a:defRPr>
            </a:lvl3pPr>
            <a:lvl4pPr marL="1600200" indent="-228600" eaLnBrk="0" hangingPunct="0">
              <a:spcBef>
                <a:spcPct val="30000"/>
              </a:spcBef>
              <a:defRPr sz="1200">
                <a:solidFill>
                  <a:schemeClr val="tx1"/>
                </a:solidFill>
                <a:latin typeface="Calibri" pitchFamily="34" charset="0"/>
                <a:ea typeface="ＭＳ Ｐゴシック" pitchFamily="34" charset="-128"/>
              </a:defRPr>
            </a:lvl4pPr>
            <a:lvl5pPr marL="2057400" indent="-228600" eaLnBrk="0" hangingPunct="0">
              <a:spcBef>
                <a:spcPct val="30000"/>
              </a:spcBef>
              <a:defRPr sz="1200">
                <a:solidFill>
                  <a:schemeClr val="tx1"/>
                </a:solidFill>
                <a:latin typeface="Calibri" pitchFamily="34" charset="0"/>
                <a:ea typeface="ＭＳ Ｐゴシック" pitchFamily="34" charset="-128"/>
              </a:defRPr>
            </a:lvl5pPr>
            <a:lvl6pPr marL="2514600" indent="-228600" defTabSz="457200"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defTabSz="457200"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defTabSz="457200"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defTabSz="457200"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fld id="{07D96C35-1A44-4076-B517-1778DB48C0DE}" type="slidenum">
              <a:rPr lang="en-US" altLang="en-US" smtClean="0">
                <a:latin typeface="Arial" charset="0"/>
              </a:rPr>
              <a:pPr eaLnBrk="1" hangingPunct="1">
                <a:spcBef>
                  <a:spcPct val="0"/>
                </a:spcBef>
              </a:pPr>
              <a:t>26</a:t>
            </a:fld>
            <a:endParaRPr lang="en-US" altLang="en-US" smtClean="0">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TextBox 3"/>
          <p:cNvSpPr txBox="1"/>
          <p:nvPr/>
        </p:nvSpPr>
        <p:spPr>
          <a:xfrm>
            <a:off x="1828800" y="3159125"/>
            <a:ext cx="457200" cy="1035050"/>
          </a:xfrm>
          <a:prstGeom prst="rect">
            <a:avLst/>
          </a:prstGeom>
          <a:noFill/>
        </p:spPr>
        <p:txBody>
          <a:bodyPr lIns="0" tIns="9144" rIns="0" bIns="9144" anchor="ctr">
            <a:spAutoFit/>
          </a:bodyPr>
          <a:lstStyle/>
          <a:p>
            <a:pPr>
              <a:defRPr/>
            </a:pPr>
            <a:r>
              <a:rPr lang="en-US" sz="6600" dirty="0">
                <a:effectLst>
                  <a:outerShdw blurRad="38100" dist="38100" dir="2700000" algn="tl">
                    <a:srgbClr val="000000">
                      <a:alpha val="43137"/>
                    </a:srgbClr>
                  </a:outerShdw>
                </a:effectLst>
                <a:latin typeface="+mn-lt"/>
              </a:rPr>
              <a:t>{</a:t>
            </a:r>
          </a:p>
        </p:txBody>
      </p:sp>
      <p:pic>
        <p:nvPicPr>
          <p:cNvPr id="5" name="Picture 11"/>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
          <p:cNvPicPr>
            <a:picLocks noChangeAspect="1"/>
          </p:cNvPicPr>
          <p:nvPr userDrawn="1"/>
        </p:nvPicPr>
        <p:blipFill>
          <a:blip r:embed="rId3">
            <a:extLst>
              <a:ext uri="{28A0092B-C50C-407E-A947-70E740481C1C}">
                <a14:useLocalDpi xmlns:a14="http://schemas.microsoft.com/office/drawing/2010/main"/>
              </a:ext>
            </a:extLst>
          </a:blip>
          <a:srcRect/>
          <a:stretch>
            <a:fillRect/>
          </a:stretch>
        </p:blipFill>
        <p:spPr bwMode="auto">
          <a:xfrm>
            <a:off x="0" y="2251075"/>
            <a:ext cx="9144000" cy="191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4" descr="PPT_poloroid1-METIS.png"/>
          <p:cNvPicPr>
            <a:picLocks noChangeAspect="1"/>
          </p:cNvPicPr>
          <p:nvPr userDrawn="1"/>
        </p:nvPicPr>
        <p:blipFill>
          <a:blip r:embed="rId4" cstate="email">
            <a:extLst>
              <a:ext uri="{28A0092B-C50C-407E-A947-70E740481C1C}">
                <a14:useLocalDpi xmlns:a14="http://schemas.microsoft.com/office/drawing/2010/main"/>
              </a:ext>
            </a:extLst>
          </a:blip>
          <a:srcRect/>
          <a:stretch>
            <a:fillRect/>
          </a:stretch>
        </p:blipFill>
        <p:spPr bwMode="auto">
          <a:xfrm>
            <a:off x="101600" y="1928813"/>
            <a:ext cx="4105275"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777240" y="1219200"/>
            <a:ext cx="7543800" cy="2152650"/>
          </a:xfrm>
        </p:spPr>
        <p:txBody>
          <a:bodyPr/>
          <a:lstStyle>
            <a:lvl1pPr>
              <a:defRPr sz="600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133600" y="3375491"/>
            <a:ext cx="6172200" cy="685800"/>
          </a:xfrm>
        </p:spPr>
        <p:txBody>
          <a:bodyP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8" name="Date Placeholder 14"/>
          <p:cNvSpPr>
            <a:spLocks noGrp="1"/>
          </p:cNvSpPr>
          <p:nvPr>
            <p:ph type="dt" sz="half" idx="10"/>
          </p:nvPr>
        </p:nvSpPr>
        <p:spPr/>
        <p:txBody>
          <a:bodyPr/>
          <a:lstStyle>
            <a:lvl1pPr>
              <a:defRPr/>
            </a:lvl1pPr>
          </a:lstStyle>
          <a:p>
            <a:pPr>
              <a:defRPr/>
            </a:pPr>
            <a:fld id="{B8C11573-E4BA-4BCA-82A9-41DA2E23A900}" type="datetimeFigureOut">
              <a:rPr lang="en-CA"/>
              <a:pPr>
                <a:defRPr/>
              </a:pPr>
              <a:t>01/04/2016</a:t>
            </a:fld>
            <a:endParaRPr lang="en-CA"/>
          </a:p>
        </p:txBody>
      </p:sp>
      <p:sp>
        <p:nvSpPr>
          <p:cNvPr id="9" name="Slide Number Placeholder 15"/>
          <p:cNvSpPr>
            <a:spLocks noGrp="1"/>
          </p:cNvSpPr>
          <p:nvPr>
            <p:ph type="sldNum" sz="quarter" idx="11"/>
          </p:nvPr>
        </p:nvSpPr>
        <p:spPr/>
        <p:txBody>
          <a:bodyPr/>
          <a:lstStyle>
            <a:lvl1pPr>
              <a:defRPr/>
            </a:lvl1pPr>
          </a:lstStyle>
          <a:p>
            <a:pPr>
              <a:defRPr/>
            </a:pPr>
            <a:fld id="{665010C9-569D-4022-AF97-AAE7B7127E50}" type="slidenum">
              <a:rPr lang="en-CA"/>
              <a:pPr>
                <a:defRPr/>
              </a:pPr>
              <a:t>‹#›</a:t>
            </a:fld>
            <a:endParaRPr lang="en-CA"/>
          </a:p>
        </p:txBody>
      </p:sp>
      <p:sp>
        <p:nvSpPr>
          <p:cNvPr id="10" name="Footer Placeholder 16"/>
          <p:cNvSpPr>
            <a:spLocks noGrp="1"/>
          </p:cNvSpPr>
          <p:nvPr>
            <p:ph type="ftr" sz="quarter" idx="12"/>
          </p:nvPr>
        </p:nvSpPr>
        <p:spPr/>
        <p:txBody>
          <a:bodyPr/>
          <a:lstStyle>
            <a:lvl1pPr>
              <a:defRPr/>
            </a:lvl1pPr>
          </a:lstStyle>
          <a:p>
            <a:pPr>
              <a:defRPr/>
            </a:pPr>
            <a:endParaRPr lang="en-CA"/>
          </a:p>
        </p:txBody>
      </p:sp>
    </p:spTree>
    <p:extLst>
      <p:ext uri="{BB962C8B-B14F-4D97-AF65-F5344CB8AC3E}">
        <p14:creationId xmlns:p14="http://schemas.microsoft.com/office/powerpoint/2010/main" val="2561881209"/>
      </p:ext>
    </p:extLst>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133600" y="685801"/>
            <a:ext cx="5791200" cy="3505199"/>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37096C0-C0FE-4981-AD77-5D14BA76C1DC}" type="datetimeFigureOut">
              <a:rPr lang="en-CA"/>
              <a:pPr>
                <a:defRPr/>
              </a:pPr>
              <a:t>01/04/2016</a:t>
            </a:fld>
            <a:endParaRPr lang="en-CA"/>
          </a:p>
        </p:txBody>
      </p:sp>
      <p:sp>
        <p:nvSpPr>
          <p:cNvPr id="5" name="Footer Placeholder 4"/>
          <p:cNvSpPr>
            <a:spLocks noGrp="1"/>
          </p:cNvSpPr>
          <p:nvPr>
            <p:ph type="ftr" sz="quarter" idx="11"/>
          </p:nvPr>
        </p:nvSpPr>
        <p:spPr/>
        <p:txBody>
          <a:bodyPr/>
          <a:lstStyle>
            <a:lvl1pPr>
              <a:defRPr/>
            </a:lvl1pPr>
          </a:lstStyle>
          <a:p>
            <a:pPr>
              <a:defRPr/>
            </a:pPr>
            <a:endParaRPr lang="en-CA"/>
          </a:p>
        </p:txBody>
      </p:sp>
      <p:sp>
        <p:nvSpPr>
          <p:cNvPr id="6" name="Slide Number Placeholder 5"/>
          <p:cNvSpPr>
            <a:spLocks noGrp="1"/>
          </p:cNvSpPr>
          <p:nvPr>
            <p:ph type="sldNum" sz="quarter" idx="12"/>
          </p:nvPr>
        </p:nvSpPr>
        <p:spPr/>
        <p:txBody>
          <a:bodyPr/>
          <a:lstStyle>
            <a:lvl1pPr>
              <a:defRPr/>
            </a:lvl1pPr>
          </a:lstStyle>
          <a:p>
            <a:pPr>
              <a:defRPr/>
            </a:pPr>
            <a:fld id="{10E5C3B2-3C82-4CFE-914F-8F03B8FF66C1}" type="slidenum">
              <a:rPr lang="en-CA"/>
              <a:pPr>
                <a:defRPr/>
              </a:pPr>
              <a:t>‹#›</a:t>
            </a:fld>
            <a:endParaRPr lang="en-CA"/>
          </a:p>
        </p:txBody>
      </p:sp>
    </p:spTree>
    <p:extLst>
      <p:ext uri="{BB962C8B-B14F-4D97-AF65-F5344CB8AC3E}">
        <p14:creationId xmlns:p14="http://schemas.microsoft.com/office/powerpoint/2010/main" val="508469041"/>
      </p:ext>
    </p:extLst>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9600" y="609601"/>
            <a:ext cx="2133600" cy="51816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895600" y="685801"/>
            <a:ext cx="5029200" cy="45720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10D0C9A6-D128-46D5-AF3D-BDE6C1D11F6F}" type="datetimeFigureOut">
              <a:rPr lang="en-CA"/>
              <a:pPr>
                <a:defRPr/>
              </a:pPr>
              <a:t>01/04/2016</a:t>
            </a:fld>
            <a:endParaRPr lang="en-CA"/>
          </a:p>
        </p:txBody>
      </p:sp>
      <p:sp>
        <p:nvSpPr>
          <p:cNvPr id="5" name="Footer Placeholder 4"/>
          <p:cNvSpPr>
            <a:spLocks noGrp="1"/>
          </p:cNvSpPr>
          <p:nvPr>
            <p:ph type="ftr" sz="quarter" idx="11"/>
          </p:nvPr>
        </p:nvSpPr>
        <p:spPr/>
        <p:txBody>
          <a:bodyPr/>
          <a:lstStyle>
            <a:lvl1pPr>
              <a:defRPr/>
            </a:lvl1pPr>
          </a:lstStyle>
          <a:p>
            <a:pPr>
              <a:defRPr/>
            </a:pPr>
            <a:endParaRPr lang="en-CA"/>
          </a:p>
        </p:txBody>
      </p:sp>
      <p:sp>
        <p:nvSpPr>
          <p:cNvPr id="6" name="Slide Number Placeholder 5"/>
          <p:cNvSpPr>
            <a:spLocks noGrp="1"/>
          </p:cNvSpPr>
          <p:nvPr>
            <p:ph type="sldNum" sz="quarter" idx="12"/>
          </p:nvPr>
        </p:nvSpPr>
        <p:spPr/>
        <p:txBody>
          <a:bodyPr/>
          <a:lstStyle>
            <a:lvl1pPr>
              <a:defRPr/>
            </a:lvl1pPr>
          </a:lstStyle>
          <a:p>
            <a:pPr>
              <a:defRPr/>
            </a:pPr>
            <a:fld id="{4A1E1E67-905A-4E86-803F-24CBA309ADE2}" type="slidenum">
              <a:rPr lang="en-CA"/>
              <a:pPr>
                <a:defRPr/>
              </a:pPr>
              <a:t>‹#›</a:t>
            </a:fld>
            <a:endParaRPr lang="en-CA"/>
          </a:p>
        </p:txBody>
      </p:sp>
    </p:spTree>
    <p:extLst>
      <p:ext uri="{BB962C8B-B14F-4D97-AF65-F5344CB8AC3E}">
        <p14:creationId xmlns:p14="http://schemas.microsoft.com/office/powerpoint/2010/main" val="1803207199"/>
      </p:ext>
    </p:extLst>
  </p:cSld>
  <p:clrMapOvr>
    <a:masterClrMapping/>
  </p:clrMapOvr>
  <p:transition spd="med">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Title and Content">
    <p:spTree>
      <p:nvGrpSpPr>
        <p:cNvPr id="1" name=""/>
        <p:cNvGrpSpPr/>
        <p:nvPr/>
      </p:nvGrpSpPr>
      <p:grpSpPr>
        <a:xfrm>
          <a:off x="0" y="0"/>
          <a:ext cx="0" cy="0"/>
          <a:chOff x="0" y="0"/>
          <a:chExt cx="0" cy="0"/>
        </a:xfrm>
      </p:grpSpPr>
      <p:sp>
        <p:nvSpPr>
          <p:cNvPr id="4" name="Rectangle 3"/>
          <p:cNvSpPr/>
          <p:nvPr userDrawn="1"/>
        </p:nvSpPr>
        <p:spPr>
          <a:xfrm>
            <a:off x="0" y="0"/>
            <a:ext cx="9148763" cy="1130300"/>
          </a:xfrm>
          <a:prstGeom prst="rect">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5" name="Rectangle 4"/>
          <p:cNvSpPr/>
          <p:nvPr userDrawn="1"/>
        </p:nvSpPr>
        <p:spPr>
          <a:xfrm>
            <a:off x="-4763" y="1049338"/>
            <a:ext cx="9148763" cy="538162"/>
          </a:xfrm>
          <a:prstGeom prst="rect">
            <a:avLst/>
          </a:prstGeom>
          <a:solidFill>
            <a:schemeClr val="tx1">
              <a:lumMod val="85000"/>
              <a:lumOff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6" name="Picture 4"/>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199313" y="311150"/>
            <a:ext cx="1487487" cy="42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Content Placeholder 15"/>
          <p:cNvSpPr>
            <a:spLocks noGrp="1"/>
          </p:cNvSpPr>
          <p:nvPr>
            <p:ph sz="quarter" idx="10"/>
          </p:nvPr>
        </p:nvSpPr>
        <p:spPr>
          <a:xfrm>
            <a:off x="304800" y="1841877"/>
            <a:ext cx="8229600" cy="3996276"/>
          </a:xfrm>
        </p:spPr>
        <p:txBody>
          <a:bodyPr/>
          <a:lstStyle>
            <a:lvl1pPr>
              <a:spcBef>
                <a:spcPts val="0"/>
              </a:spcBef>
              <a:defRPr>
                <a:solidFill>
                  <a:schemeClr val="tx1">
                    <a:lumMod val="75000"/>
                    <a:lumOff val="25000"/>
                  </a:schemeClr>
                </a:solidFill>
              </a:defRPr>
            </a:lvl1pPr>
            <a:lvl2pPr>
              <a:spcBef>
                <a:spcPts val="0"/>
              </a:spcBef>
              <a:defRPr>
                <a:solidFill>
                  <a:schemeClr val="tx1">
                    <a:lumMod val="75000"/>
                    <a:lumOff val="25000"/>
                  </a:schemeClr>
                </a:solidFill>
              </a:defRPr>
            </a:lvl2pPr>
            <a:lvl3pPr>
              <a:spcBef>
                <a:spcPts val="0"/>
              </a:spcBef>
              <a:defRPr>
                <a:solidFill>
                  <a:schemeClr val="tx1">
                    <a:lumMod val="75000"/>
                    <a:lumOff val="25000"/>
                  </a:schemeClr>
                </a:solidFill>
              </a:defRPr>
            </a:lvl3pPr>
            <a:lvl4pPr>
              <a:spcBef>
                <a:spcPts val="0"/>
              </a:spcBef>
              <a:defRPr>
                <a:solidFill>
                  <a:schemeClr val="tx1">
                    <a:lumMod val="75000"/>
                    <a:lumOff val="25000"/>
                  </a:schemeClr>
                </a:solidFill>
              </a:defRPr>
            </a:lvl4pPr>
            <a:lvl5pPr>
              <a:spcBef>
                <a:spcPts val="0"/>
              </a:spcBef>
              <a:defRPr>
                <a:solidFill>
                  <a:schemeClr val="tx1">
                    <a:lumMod val="75000"/>
                    <a:lumOff val="25000"/>
                  </a:schemeClr>
                </a:solidFill>
              </a:defRPr>
            </a:lvl5pPr>
          </a:lstStyle>
          <a:p>
            <a:pPr lvl="0"/>
            <a:r>
              <a:rPr lang="en-CA" dirty="0" smtClean="0"/>
              <a:t>Click to edit Master text styles</a:t>
            </a:r>
          </a:p>
          <a:p>
            <a:pPr lvl="1"/>
            <a:r>
              <a:rPr lang="en-CA" dirty="0" smtClean="0"/>
              <a:t>Second level</a:t>
            </a:r>
          </a:p>
          <a:p>
            <a:pPr lvl="2"/>
            <a:r>
              <a:rPr lang="en-CA" dirty="0" smtClean="0"/>
              <a:t>Third level</a:t>
            </a:r>
          </a:p>
          <a:p>
            <a:pPr lvl="3"/>
            <a:r>
              <a:rPr lang="en-CA" dirty="0" smtClean="0"/>
              <a:t>Fourth level</a:t>
            </a:r>
          </a:p>
          <a:p>
            <a:pPr lvl="4"/>
            <a:r>
              <a:rPr lang="en-CA" dirty="0" smtClean="0"/>
              <a:t>Fifth level</a:t>
            </a:r>
            <a:endParaRPr lang="en-US" dirty="0"/>
          </a:p>
        </p:txBody>
      </p:sp>
      <p:sp>
        <p:nvSpPr>
          <p:cNvPr id="9" name="Title 1"/>
          <p:cNvSpPr>
            <a:spLocks noGrp="1"/>
          </p:cNvSpPr>
          <p:nvPr>
            <p:ph type="title"/>
          </p:nvPr>
        </p:nvSpPr>
        <p:spPr>
          <a:xfrm>
            <a:off x="304800" y="1082156"/>
            <a:ext cx="8229600" cy="468313"/>
          </a:xfrm>
          <a:prstGeom prst="rect">
            <a:avLst/>
          </a:prstGeom>
        </p:spPr>
        <p:txBody>
          <a:bodyPr/>
          <a:lstStyle>
            <a:lvl1pPr algn="l">
              <a:defRPr sz="2400">
                <a:solidFill>
                  <a:srgbClr val="FAA31B"/>
                </a:solidFill>
                <a:latin typeface="Calibri"/>
                <a:cs typeface="Calibri"/>
              </a:defRPr>
            </a:lvl1pPr>
          </a:lstStyle>
          <a:p>
            <a:endParaRPr lang="en-US" dirty="0"/>
          </a:p>
        </p:txBody>
      </p:sp>
    </p:spTree>
    <p:extLst>
      <p:ext uri="{BB962C8B-B14F-4D97-AF65-F5344CB8AC3E}">
        <p14:creationId xmlns:p14="http://schemas.microsoft.com/office/powerpoint/2010/main" val="2856366903"/>
      </p:ext>
    </p:extLst>
  </p:cSld>
  <p:clrMapOvr>
    <a:masterClrMapping/>
  </p:clrMapOvr>
  <p:transition spd="med">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1_Section Header">
    <p:spTree>
      <p:nvGrpSpPr>
        <p:cNvPr id="1" name=""/>
        <p:cNvGrpSpPr/>
        <p:nvPr/>
      </p:nvGrpSpPr>
      <p:grpSpPr>
        <a:xfrm>
          <a:off x="0" y="0"/>
          <a:ext cx="0" cy="0"/>
          <a:chOff x="0" y="0"/>
          <a:chExt cx="0" cy="0"/>
        </a:xfrm>
      </p:grpSpPr>
      <p:sp>
        <p:nvSpPr>
          <p:cNvPr id="4" name="Rectangle 3"/>
          <p:cNvSpPr/>
          <p:nvPr userDrawn="1"/>
        </p:nvSpPr>
        <p:spPr>
          <a:xfrm>
            <a:off x="0" y="0"/>
            <a:ext cx="9148763" cy="1130300"/>
          </a:xfrm>
          <a:prstGeom prst="rect">
            <a:avLst/>
          </a:prstGeom>
          <a:solidFill>
            <a:schemeClr val="tx1">
              <a:lumMod val="75000"/>
              <a:lumOff val="25000"/>
            </a:schemeClr>
          </a:solid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5" name="Rectangle 4"/>
          <p:cNvSpPr/>
          <p:nvPr userDrawn="1"/>
        </p:nvSpPr>
        <p:spPr>
          <a:xfrm>
            <a:off x="-4763" y="1049338"/>
            <a:ext cx="9148763" cy="538162"/>
          </a:xfrm>
          <a:prstGeom prst="rect">
            <a:avLst/>
          </a:prstGeom>
          <a:solidFill>
            <a:schemeClr val="tx1">
              <a:lumMod val="85000"/>
              <a:lumOff val="15000"/>
            </a:schemeClr>
          </a:solid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6" name="Picture 4"/>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199313" y="311150"/>
            <a:ext cx="1487487" cy="42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a:spLocks noGrp="1"/>
          </p:cNvSpPr>
          <p:nvPr>
            <p:ph type="title"/>
          </p:nvPr>
        </p:nvSpPr>
        <p:spPr>
          <a:xfrm>
            <a:off x="304800" y="1082156"/>
            <a:ext cx="8229600" cy="468313"/>
          </a:xfrm>
          <a:prstGeom prst="rect">
            <a:avLst/>
          </a:prstGeom>
        </p:spPr>
        <p:txBody>
          <a:bodyPr/>
          <a:lstStyle>
            <a:lvl1pPr algn="l">
              <a:defRPr sz="2400">
                <a:solidFill>
                  <a:srgbClr val="FAA31B"/>
                </a:solidFill>
                <a:latin typeface="Calibri"/>
                <a:cs typeface="Calibri"/>
              </a:defRPr>
            </a:lvl1pPr>
          </a:lstStyle>
          <a:p>
            <a:endParaRPr lang="en-US" dirty="0"/>
          </a:p>
        </p:txBody>
      </p:sp>
      <p:sp>
        <p:nvSpPr>
          <p:cNvPr id="9" name="Content Placeholder 8"/>
          <p:cNvSpPr>
            <a:spLocks noGrp="1"/>
          </p:cNvSpPr>
          <p:nvPr>
            <p:ph sz="quarter" idx="10"/>
          </p:nvPr>
        </p:nvSpPr>
        <p:spPr>
          <a:xfrm>
            <a:off x="304800" y="1762084"/>
            <a:ext cx="7924799" cy="4694460"/>
          </a:xfrm>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Tree>
    <p:extLst>
      <p:ext uri="{BB962C8B-B14F-4D97-AF65-F5344CB8AC3E}">
        <p14:creationId xmlns:p14="http://schemas.microsoft.com/office/powerpoint/2010/main" val="177687649"/>
      </p:ext>
    </p:extLst>
  </p:cSld>
  <p:clrMapOvr>
    <a:masterClrMapping/>
  </p:clrMapOvr>
  <p:transition spd="med">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1_Two Content">
    <p:spTree>
      <p:nvGrpSpPr>
        <p:cNvPr id="1" name=""/>
        <p:cNvGrpSpPr/>
        <p:nvPr/>
      </p:nvGrpSpPr>
      <p:grpSpPr>
        <a:xfrm>
          <a:off x="0" y="0"/>
          <a:ext cx="0" cy="0"/>
          <a:chOff x="0" y="0"/>
          <a:chExt cx="0" cy="0"/>
        </a:xfrm>
      </p:grpSpPr>
      <p:sp>
        <p:nvSpPr>
          <p:cNvPr id="5" name="Rectangle 4"/>
          <p:cNvSpPr/>
          <p:nvPr userDrawn="1"/>
        </p:nvSpPr>
        <p:spPr>
          <a:xfrm>
            <a:off x="0" y="0"/>
            <a:ext cx="9148763" cy="1130300"/>
          </a:xfrm>
          <a:prstGeom prst="rect">
            <a:avLst/>
          </a:prstGeom>
          <a:solidFill>
            <a:schemeClr val="tx1">
              <a:lumMod val="75000"/>
              <a:lumOff val="25000"/>
            </a:schemeClr>
          </a:solid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6" name="Rectangle 5"/>
          <p:cNvSpPr/>
          <p:nvPr userDrawn="1"/>
        </p:nvSpPr>
        <p:spPr>
          <a:xfrm>
            <a:off x="-4763" y="1049338"/>
            <a:ext cx="9148763" cy="538162"/>
          </a:xfrm>
          <a:prstGeom prst="rect">
            <a:avLst/>
          </a:prstGeom>
          <a:solidFill>
            <a:schemeClr val="tx1">
              <a:lumMod val="85000"/>
              <a:lumOff val="15000"/>
            </a:schemeClr>
          </a:solid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7" name="Picture 4"/>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199313" y="311150"/>
            <a:ext cx="1487487" cy="42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sz="half" idx="1"/>
          </p:nvPr>
        </p:nvSpPr>
        <p:spPr>
          <a:xfrm>
            <a:off x="457200" y="1992949"/>
            <a:ext cx="4038600" cy="4484051"/>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dirty="0" smtClean="0"/>
              <a:t>Click to edit Master text styles</a:t>
            </a:r>
          </a:p>
          <a:p>
            <a:pPr lvl="1"/>
            <a:r>
              <a:rPr lang="en-CA" dirty="0" smtClean="0"/>
              <a:t>Second level</a:t>
            </a:r>
          </a:p>
          <a:p>
            <a:pPr lvl="2"/>
            <a:r>
              <a:rPr lang="en-CA" dirty="0" smtClean="0"/>
              <a:t>Third level</a:t>
            </a:r>
          </a:p>
          <a:p>
            <a:pPr lvl="3"/>
            <a:r>
              <a:rPr lang="en-CA" dirty="0" smtClean="0"/>
              <a:t>Fourth level</a:t>
            </a:r>
          </a:p>
          <a:p>
            <a:pPr lvl="4"/>
            <a:r>
              <a:rPr lang="en-CA" dirty="0" smtClean="0"/>
              <a:t>Fifth level</a:t>
            </a:r>
            <a:endParaRPr lang="en-US" dirty="0"/>
          </a:p>
        </p:txBody>
      </p:sp>
      <p:sp>
        <p:nvSpPr>
          <p:cNvPr id="4" name="Content Placeholder 3"/>
          <p:cNvSpPr>
            <a:spLocks noGrp="1"/>
          </p:cNvSpPr>
          <p:nvPr>
            <p:ph sz="half" idx="2"/>
          </p:nvPr>
        </p:nvSpPr>
        <p:spPr>
          <a:xfrm>
            <a:off x="4648200" y="1992949"/>
            <a:ext cx="4038600" cy="4484051"/>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8" name="Title 1"/>
          <p:cNvSpPr>
            <a:spLocks noGrp="1"/>
          </p:cNvSpPr>
          <p:nvPr>
            <p:ph type="title"/>
          </p:nvPr>
        </p:nvSpPr>
        <p:spPr>
          <a:xfrm>
            <a:off x="304800" y="1082156"/>
            <a:ext cx="8229600" cy="468313"/>
          </a:xfrm>
          <a:prstGeom prst="rect">
            <a:avLst/>
          </a:prstGeom>
        </p:spPr>
        <p:txBody>
          <a:bodyPr/>
          <a:lstStyle>
            <a:lvl1pPr algn="l">
              <a:defRPr sz="2400">
                <a:solidFill>
                  <a:srgbClr val="FAA31B"/>
                </a:solidFill>
                <a:latin typeface="Calibri"/>
                <a:cs typeface="Calibri"/>
              </a:defRPr>
            </a:lvl1pPr>
          </a:lstStyle>
          <a:p>
            <a:endParaRPr lang="en-US" dirty="0"/>
          </a:p>
        </p:txBody>
      </p:sp>
    </p:spTree>
    <p:extLst>
      <p:ext uri="{BB962C8B-B14F-4D97-AF65-F5344CB8AC3E}">
        <p14:creationId xmlns:p14="http://schemas.microsoft.com/office/powerpoint/2010/main" val="560523640"/>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Title 12"/>
          <p:cNvSpPr>
            <a:spLocks noGrp="1"/>
          </p:cNvSpPr>
          <p:nvPr>
            <p:ph type="title"/>
          </p:nvPr>
        </p:nvSpPr>
        <p:spPr/>
        <p:txBody>
          <a:bodyPr/>
          <a:lstStyle/>
          <a:p>
            <a:r>
              <a:rPr lang="en-US" smtClean="0"/>
              <a:t>Click to edit Master title style</a:t>
            </a:r>
            <a:endParaRPr lang="en-US"/>
          </a:p>
        </p:txBody>
      </p:sp>
      <p:sp>
        <p:nvSpPr>
          <p:cNvPr id="4" name="Date Placeholder 13"/>
          <p:cNvSpPr>
            <a:spLocks noGrp="1"/>
          </p:cNvSpPr>
          <p:nvPr>
            <p:ph type="dt" sz="half" idx="10"/>
          </p:nvPr>
        </p:nvSpPr>
        <p:spPr/>
        <p:txBody>
          <a:bodyPr/>
          <a:lstStyle>
            <a:lvl1pPr>
              <a:defRPr/>
            </a:lvl1pPr>
          </a:lstStyle>
          <a:p>
            <a:pPr>
              <a:defRPr/>
            </a:pPr>
            <a:fld id="{0A2233C2-9D00-425D-8AB7-14F17BF5997B}" type="datetimeFigureOut">
              <a:rPr lang="en-CA"/>
              <a:pPr>
                <a:defRPr/>
              </a:pPr>
              <a:t>01/04/2016</a:t>
            </a:fld>
            <a:endParaRPr lang="en-CA"/>
          </a:p>
        </p:txBody>
      </p:sp>
      <p:sp>
        <p:nvSpPr>
          <p:cNvPr id="5" name="Slide Number Placeholder 14"/>
          <p:cNvSpPr>
            <a:spLocks noGrp="1"/>
          </p:cNvSpPr>
          <p:nvPr>
            <p:ph type="sldNum" sz="quarter" idx="11"/>
          </p:nvPr>
        </p:nvSpPr>
        <p:spPr/>
        <p:txBody>
          <a:bodyPr/>
          <a:lstStyle>
            <a:lvl1pPr>
              <a:defRPr/>
            </a:lvl1pPr>
          </a:lstStyle>
          <a:p>
            <a:pPr>
              <a:defRPr/>
            </a:pPr>
            <a:fld id="{69B9B94A-D2F2-4996-96FE-61DF47009937}" type="slidenum">
              <a:rPr lang="en-CA"/>
              <a:pPr>
                <a:defRPr/>
              </a:pPr>
              <a:t>‹#›</a:t>
            </a:fld>
            <a:endParaRPr lang="en-CA"/>
          </a:p>
        </p:txBody>
      </p:sp>
      <p:sp>
        <p:nvSpPr>
          <p:cNvPr id="6" name="Footer Placeholder 15"/>
          <p:cNvSpPr>
            <a:spLocks noGrp="1"/>
          </p:cNvSpPr>
          <p:nvPr>
            <p:ph type="ftr" sz="quarter" idx="12"/>
          </p:nvPr>
        </p:nvSpPr>
        <p:spPr/>
        <p:txBody>
          <a:bodyPr/>
          <a:lstStyle>
            <a:lvl1pPr>
              <a:defRPr/>
            </a:lvl1pPr>
          </a:lstStyle>
          <a:p>
            <a:pPr>
              <a:defRPr/>
            </a:pPr>
            <a:endParaRPr lang="en-CA"/>
          </a:p>
        </p:txBody>
      </p:sp>
    </p:spTree>
    <p:extLst>
      <p:ext uri="{BB962C8B-B14F-4D97-AF65-F5344CB8AC3E}">
        <p14:creationId xmlns:p14="http://schemas.microsoft.com/office/powerpoint/2010/main" val="2731965227"/>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5" name="TextBox 4"/>
          <p:cNvSpPr txBox="1"/>
          <p:nvPr/>
        </p:nvSpPr>
        <p:spPr>
          <a:xfrm>
            <a:off x="4267200" y="4075113"/>
            <a:ext cx="457200" cy="1014412"/>
          </a:xfrm>
          <a:prstGeom prst="rect">
            <a:avLst/>
          </a:prstGeom>
          <a:noFill/>
        </p:spPr>
        <p:txBody>
          <a:bodyPr lIns="0" tIns="0" rIns="0" bIns="0">
            <a:spAutoFit/>
          </a:bodyPr>
          <a:lstStyle/>
          <a:p>
            <a:pPr>
              <a:defRPr/>
            </a:pPr>
            <a:r>
              <a:rPr lang="en-US" sz="6600" dirty="0">
                <a:effectLst>
                  <a:outerShdw blurRad="38100" dist="38100" dir="2700000" algn="tl">
                    <a:srgbClr val="000000">
                      <a:alpha val="43137"/>
                    </a:srgbClr>
                  </a:outerShdw>
                </a:effectLst>
                <a:latin typeface="+mn-lt"/>
              </a:rPr>
              <a:t>{</a:t>
            </a:r>
          </a:p>
        </p:txBody>
      </p:sp>
      <p:sp>
        <p:nvSpPr>
          <p:cNvPr id="6" name="Rectangle 5"/>
          <p:cNvSpPr/>
          <p:nvPr userDrawn="1"/>
        </p:nvSpPr>
        <p:spPr>
          <a:xfrm>
            <a:off x="0" y="0"/>
            <a:ext cx="9148763" cy="1130300"/>
          </a:xfrm>
          <a:prstGeom prst="rect">
            <a:avLst/>
          </a:prstGeom>
          <a:solidFill>
            <a:schemeClr val="tx1">
              <a:lumMod val="75000"/>
              <a:lumOff val="25000"/>
            </a:schemeClr>
          </a:solid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7" name="Rectangle 6"/>
          <p:cNvSpPr/>
          <p:nvPr userDrawn="1"/>
        </p:nvSpPr>
        <p:spPr>
          <a:xfrm>
            <a:off x="-4763" y="1049338"/>
            <a:ext cx="9148763" cy="538162"/>
          </a:xfrm>
          <a:prstGeom prst="rect">
            <a:avLst/>
          </a:prstGeom>
          <a:solidFill>
            <a:schemeClr val="tx1">
              <a:lumMod val="85000"/>
              <a:lumOff val="15000"/>
            </a:schemeClr>
          </a:solid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8" name="Picture 4"/>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199313" y="311150"/>
            <a:ext cx="1487487" cy="42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Placeholder 2"/>
          <p:cNvSpPr>
            <a:spLocks noGrp="1"/>
          </p:cNvSpPr>
          <p:nvPr>
            <p:ph type="body" idx="1"/>
          </p:nvPr>
        </p:nvSpPr>
        <p:spPr>
          <a:xfrm>
            <a:off x="4572000" y="4267368"/>
            <a:ext cx="3733800" cy="731520"/>
          </a:xfrm>
        </p:spPr>
        <p:txBody>
          <a:bodyPr/>
          <a:lstStyle>
            <a:lvl1pPr marL="0" indent="0">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Title 3"/>
          <p:cNvSpPr>
            <a:spLocks noGrp="1"/>
          </p:cNvSpPr>
          <p:nvPr>
            <p:ph type="title"/>
          </p:nvPr>
        </p:nvSpPr>
        <p:spPr>
          <a:xfrm>
            <a:off x="2286000" y="1905000"/>
            <a:ext cx="6035040" cy="2350008"/>
          </a:xfrm>
        </p:spPr>
        <p:txBody>
          <a:bodyPr/>
          <a:lstStyle>
            <a:lvl1pPr marL="0" algn="l" defTabSz="914400" rtl="0" eaLnBrk="1" latinLnBrk="0" hangingPunct="1">
              <a:spcBef>
                <a:spcPct val="0"/>
              </a:spcBef>
              <a:buNone/>
              <a:defRPr lang="en-US" sz="5400" b="0" kern="1200" cap="none" dirty="0" smtClean="0">
                <a:solidFill>
                  <a:schemeClr val="tx1"/>
                </a:solidFill>
                <a:effectLst>
                  <a:outerShdw blurRad="38100" dist="38100" dir="2700000" algn="tl">
                    <a:srgbClr val="000000">
                      <a:alpha val="43137"/>
                    </a:srgbClr>
                  </a:outerShdw>
                </a:effectLst>
                <a:latin typeface="+mj-lt"/>
                <a:ea typeface="+mj-ea"/>
                <a:cs typeface="+mj-cs"/>
              </a:defRPr>
            </a:lvl1pPr>
          </a:lstStyle>
          <a:p>
            <a:r>
              <a:rPr lang="en-US" smtClean="0"/>
              <a:t>Click to edit Master title style</a:t>
            </a:r>
            <a:endParaRPr lang="en-US" dirty="0"/>
          </a:p>
        </p:txBody>
      </p:sp>
      <p:sp>
        <p:nvSpPr>
          <p:cNvPr id="9" name="Date Placeholder 11"/>
          <p:cNvSpPr>
            <a:spLocks noGrp="1"/>
          </p:cNvSpPr>
          <p:nvPr>
            <p:ph type="dt" sz="half" idx="10"/>
          </p:nvPr>
        </p:nvSpPr>
        <p:spPr/>
        <p:txBody>
          <a:bodyPr/>
          <a:lstStyle>
            <a:lvl1pPr>
              <a:defRPr/>
            </a:lvl1pPr>
          </a:lstStyle>
          <a:p>
            <a:pPr>
              <a:defRPr/>
            </a:pPr>
            <a:fld id="{7D3AB9F4-EA52-4390-BDA7-08FA1A0EAAA7}" type="datetimeFigureOut">
              <a:rPr lang="en-CA"/>
              <a:pPr>
                <a:defRPr/>
              </a:pPr>
              <a:t>01/04/2016</a:t>
            </a:fld>
            <a:endParaRPr lang="en-CA"/>
          </a:p>
        </p:txBody>
      </p:sp>
      <p:sp>
        <p:nvSpPr>
          <p:cNvPr id="10" name="Slide Number Placeholder 12"/>
          <p:cNvSpPr>
            <a:spLocks noGrp="1"/>
          </p:cNvSpPr>
          <p:nvPr>
            <p:ph type="sldNum" sz="quarter" idx="11"/>
          </p:nvPr>
        </p:nvSpPr>
        <p:spPr/>
        <p:txBody>
          <a:bodyPr/>
          <a:lstStyle>
            <a:lvl1pPr>
              <a:defRPr/>
            </a:lvl1pPr>
          </a:lstStyle>
          <a:p>
            <a:pPr>
              <a:defRPr/>
            </a:pPr>
            <a:fld id="{B204AF52-7729-4ADB-B78E-C486311ADAE5}" type="slidenum">
              <a:rPr lang="en-CA"/>
              <a:pPr>
                <a:defRPr/>
              </a:pPr>
              <a:t>‹#›</a:t>
            </a:fld>
            <a:endParaRPr lang="en-CA"/>
          </a:p>
        </p:txBody>
      </p:sp>
      <p:sp>
        <p:nvSpPr>
          <p:cNvPr id="11" name="Footer Placeholder 13"/>
          <p:cNvSpPr>
            <a:spLocks noGrp="1"/>
          </p:cNvSpPr>
          <p:nvPr>
            <p:ph type="ftr" sz="quarter" idx="12"/>
          </p:nvPr>
        </p:nvSpPr>
        <p:spPr/>
        <p:txBody>
          <a:bodyPr/>
          <a:lstStyle>
            <a:lvl1pPr>
              <a:defRPr/>
            </a:lvl1pPr>
          </a:lstStyle>
          <a:p>
            <a:pPr>
              <a:defRPr/>
            </a:pPr>
            <a:endParaRPr lang="en-CA"/>
          </a:p>
        </p:txBody>
      </p:sp>
    </p:spTree>
    <p:extLst>
      <p:ext uri="{BB962C8B-B14F-4D97-AF65-F5344CB8AC3E}">
        <p14:creationId xmlns:p14="http://schemas.microsoft.com/office/powerpoint/2010/main" val="3489926025"/>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US" smtClean="0"/>
              <a:t>Click to edit Master title style</a:t>
            </a:r>
            <a:endParaRPr lang="en-US" dirty="0"/>
          </a:p>
        </p:txBody>
      </p:sp>
      <p:sp>
        <p:nvSpPr>
          <p:cNvPr id="5" name="Content Placeholder 4"/>
          <p:cNvSpPr>
            <a:spLocks noGrp="1"/>
          </p:cNvSpPr>
          <p:nvPr>
            <p:ph sz="quarter" idx="13"/>
          </p:nvPr>
        </p:nvSpPr>
        <p:spPr>
          <a:xfrm>
            <a:off x="1344168" y="658368"/>
            <a:ext cx="3273552" cy="3429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6"/>
          <p:cNvSpPr>
            <a:spLocks noGrp="1"/>
          </p:cNvSpPr>
          <p:nvPr>
            <p:ph sz="quarter" idx="14"/>
          </p:nvPr>
        </p:nvSpPr>
        <p:spPr>
          <a:xfrm>
            <a:off x="5029200" y="658368"/>
            <a:ext cx="3273552" cy="34321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7"/>
          <p:cNvSpPr>
            <a:spLocks noGrp="1"/>
          </p:cNvSpPr>
          <p:nvPr>
            <p:ph type="dt" sz="half" idx="15"/>
          </p:nvPr>
        </p:nvSpPr>
        <p:spPr/>
        <p:txBody>
          <a:bodyPr/>
          <a:lstStyle>
            <a:lvl1pPr>
              <a:defRPr/>
            </a:lvl1pPr>
          </a:lstStyle>
          <a:p>
            <a:pPr>
              <a:defRPr/>
            </a:pPr>
            <a:fld id="{F925EED1-B29D-4C99-BA51-ACC41C86DDB4}" type="datetimeFigureOut">
              <a:rPr lang="en-CA"/>
              <a:pPr>
                <a:defRPr/>
              </a:pPr>
              <a:t>01/04/2016</a:t>
            </a:fld>
            <a:endParaRPr lang="en-CA"/>
          </a:p>
        </p:txBody>
      </p:sp>
      <p:sp>
        <p:nvSpPr>
          <p:cNvPr id="8" name="Slide Number Placeholder 8"/>
          <p:cNvSpPr>
            <a:spLocks noGrp="1"/>
          </p:cNvSpPr>
          <p:nvPr>
            <p:ph type="sldNum" sz="quarter" idx="16"/>
          </p:nvPr>
        </p:nvSpPr>
        <p:spPr/>
        <p:txBody>
          <a:bodyPr/>
          <a:lstStyle>
            <a:lvl1pPr>
              <a:defRPr/>
            </a:lvl1pPr>
          </a:lstStyle>
          <a:p>
            <a:pPr>
              <a:defRPr/>
            </a:pPr>
            <a:fld id="{4E72138C-DCE0-40B6-885A-2DA3D7DDED93}" type="slidenum">
              <a:rPr lang="en-CA"/>
              <a:pPr>
                <a:defRPr/>
              </a:pPr>
              <a:t>‹#›</a:t>
            </a:fld>
            <a:endParaRPr lang="en-CA"/>
          </a:p>
        </p:txBody>
      </p:sp>
      <p:sp>
        <p:nvSpPr>
          <p:cNvPr id="9" name="Footer Placeholder 9"/>
          <p:cNvSpPr>
            <a:spLocks noGrp="1"/>
          </p:cNvSpPr>
          <p:nvPr>
            <p:ph type="ftr" sz="quarter" idx="17"/>
          </p:nvPr>
        </p:nvSpPr>
        <p:spPr/>
        <p:txBody>
          <a:bodyPr/>
          <a:lstStyle>
            <a:lvl1pPr>
              <a:defRPr/>
            </a:lvl1pPr>
          </a:lstStyle>
          <a:p>
            <a:pPr>
              <a:defRPr/>
            </a:pPr>
            <a:endParaRPr lang="en-CA"/>
          </a:p>
        </p:txBody>
      </p:sp>
    </p:spTree>
    <p:extLst>
      <p:ext uri="{BB962C8B-B14F-4D97-AF65-F5344CB8AC3E}">
        <p14:creationId xmlns:p14="http://schemas.microsoft.com/office/powerpoint/2010/main" val="2438155435"/>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7" name="TextBox 6"/>
          <p:cNvSpPr txBox="1"/>
          <p:nvPr/>
        </p:nvSpPr>
        <p:spPr>
          <a:xfrm>
            <a:off x="1057275" y="520700"/>
            <a:ext cx="457200" cy="922338"/>
          </a:xfrm>
          <a:prstGeom prst="rect">
            <a:avLst/>
          </a:prstGeom>
          <a:noFill/>
        </p:spPr>
        <p:txBody>
          <a:bodyPr lIns="0" tIns="0" rIns="0" bIns="0">
            <a:spAutoFit/>
          </a:bodyPr>
          <a:lstStyle/>
          <a:p>
            <a:pPr>
              <a:defRPr/>
            </a:pPr>
            <a:r>
              <a:rPr lang="en-US" sz="6000" dirty="0">
                <a:effectLst>
                  <a:outerShdw blurRad="38100" dist="38100" dir="2700000" algn="tl">
                    <a:srgbClr val="000000">
                      <a:alpha val="43137"/>
                    </a:srgbClr>
                  </a:outerShdw>
                </a:effectLst>
                <a:latin typeface="+mn-lt"/>
              </a:rPr>
              <a:t>{</a:t>
            </a:r>
          </a:p>
        </p:txBody>
      </p:sp>
      <p:sp>
        <p:nvSpPr>
          <p:cNvPr id="8" name="TextBox 7"/>
          <p:cNvSpPr txBox="1"/>
          <p:nvPr/>
        </p:nvSpPr>
        <p:spPr>
          <a:xfrm>
            <a:off x="4779963" y="520700"/>
            <a:ext cx="457200" cy="922338"/>
          </a:xfrm>
          <a:prstGeom prst="rect">
            <a:avLst/>
          </a:prstGeom>
          <a:noFill/>
        </p:spPr>
        <p:txBody>
          <a:bodyPr lIns="0" tIns="0" rIns="0" bIns="0">
            <a:spAutoFit/>
          </a:bodyPr>
          <a:lstStyle/>
          <a:p>
            <a:pPr>
              <a:defRPr/>
            </a:pPr>
            <a:r>
              <a:rPr lang="en-US" sz="6000" dirty="0">
                <a:effectLst>
                  <a:outerShdw blurRad="38100" dist="38100" dir="2700000" algn="tl">
                    <a:srgbClr val="000000">
                      <a:alpha val="43137"/>
                    </a:srgbClr>
                  </a:outerShdw>
                </a:effectLst>
                <a:latin typeface="+mn-lt"/>
              </a:rPr>
              <a:t>{</a:t>
            </a:r>
          </a:p>
        </p:txBody>
      </p:sp>
      <p:sp>
        <p:nvSpPr>
          <p:cNvPr id="3" name="Text Placeholder 2"/>
          <p:cNvSpPr>
            <a:spLocks noGrp="1"/>
          </p:cNvSpPr>
          <p:nvPr>
            <p:ph type="body" idx="1"/>
          </p:nvPr>
        </p:nvSpPr>
        <p:spPr>
          <a:xfrm>
            <a:off x="1341120" y="661976"/>
            <a:ext cx="3273552" cy="639762"/>
          </a:xfrm>
        </p:spPr>
        <p:txBody>
          <a:bodyP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344168" y="1371600"/>
            <a:ext cx="3276600"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29200" y="661976"/>
            <a:ext cx="3273552" cy="639762"/>
          </a:xfrm>
        </p:spPr>
        <p:txBody>
          <a:bodyP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29200" y="1371600"/>
            <a:ext cx="3273552"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Title 11"/>
          <p:cNvSpPr>
            <a:spLocks noGrp="1"/>
          </p:cNvSpPr>
          <p:nvPr>
            <p:ph type="title"/>
          </p:nvPr>
        </p:nvSpPr>
        <p:spPr/>
        <p:txBody>
          <a:bodyPr/>
          <a:lstStyle/>
          <a:p>
            <a:r>
              <a:rPr lang="en-US" smtClean="0"/>
              <a:t>Click to edit Master title style</a:t>
            </a:r>
            <a:endParaRPr lang="en-US" dirty="0"/>
          </a:p>
        </p:txBody>
      </p:sp>
      <p:sp>
        <p:nvSpPr>
          <p:cNvPr id="9" name="Date Placeholder 13"/>
          <p:cNvSpPr>
            <a:spLocks noGrp="1"/>
          </p:cNvSpPr>
          <p:nvPr>
            <p:ph type="dt" sz="half" idx="10"/>
          </p:nvPr>
        </p:nvSpPr>
        <p:spPr/>
        <p:txBody>
          <a:bodyPr/>
          <a:lstStyle>
            <a:lvl1pPr>
              <a:defRPr/>
            </a:lvl1pPr>
          </a:lstStyle>
          <a:p>
            <a:pPr>
              <a:defRPr/>
            </a:pPr>
            <a:fld id="{67B80558-480E-403F-83F9-96CC05AC864D}" type="datetimeFigureOut">
              <a:rPr lang="en-CA"/>
              <a:pPr>
                <a:defRPr/>
              </a:pPr>
              <a:t>01/04/2016</a:t>
            </a:fld>
            <a:endParaRPr lang="en-CA"/>
          </a:p>
        </p:txBody>
      </p:sp>
      <p:sp>
        <p:nvSpPr>
          <p:cNvPr id="10" name="Slide Number Placeholder 14"/>
          <p:cNvSpPr>
            <a:spLocks noGrp="1"/>
          </p:cNvSpPr>
          <p:nvPr>
            <p:ph type="sldNum" sz="quarter" idx="11"/>
          </p:nvPr>
        </p:nvSpPr>
        <p:spPr/>
        <p:txBody>
          <a:bodyPr/>
          <a:lstStyle>
            <a:lvl1pPr>
              <a:defRPr/>
            </a:lvl1pPr>
          </a:lstStyle>
          <a:p>
            <a:pPr>
              <a:defRPr/>
            </a:pPr>
            <a:fld id="{358D84FE-011E-4BA1-8E71-04C1A4543AAA}" type="slidenum">
              <a:rPr lang="en-CA"/>
              <a:pPr>
                <a:defRPr/>
              </a:pPr>
              <a:t>‹#›</a:t>
            </a:fld>
            <a:endParaRPr lang="en-CA"/>
          </a:p>
        </p:txBody>
      </p:sp>
      <p:sp>
        <p:nvSpPr>
          <p:cNvPr id="11" name="Footer Placeholder 15"/>
          <p:cNvSpPr>
            <a:spLocks noGrp="1"/>
          </p:cNvSpPr>
          <p:nvPr>
            <p:ph type="ftr" sz="quarter" idx="12"/>
          </p:nvPr>
        </p:nvSpPr>
        <p:spPr/>
        <p:txBody>
          <a:bodyPr/>
          <a:lstStyle>
            <a:lvl1pPr>
              <a:defRPr/>
            </a:lvl1pPr>
          </a:lstStyle>
          <a:p>
            <a:pPr>
              <a:defRPr/>
            </a:pPr>
            <a:endParaRPr lang="en-CA"/>
          </a:p>
        </p:txBody>
      </p:sp>
    </p:spTree>
    <p:extLst>
      <p:ext uri="{BB962C8B-B14F-4D97-AF65-F5344CB8AC3E}">
        <p14:creationId xmlns:p14="http://schemas.microsoft.com/office/powerpoint/2010/main" val="843588367"/>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3" name="Date Placeholder 6"/>
          <p:cNvSpPr>
            <a:spLocks noGrp="1"/>
          </p:cNvSpPr>
          <p:nvPr>
            <p:ph type="dt" sz="half" idx="10"/>
          </p:nvPr>
        </p:nvSpPr>
        <p:spPr/>
        <p:txBody>
          <a:bodyPr/>
          <a:lstStyle>
            <a:lvl1pPr>
              <a:defRPr/>
            </a:lvl1pPr>
          </a:lstStyle>
          <a:p>
            <a:pPr>
              <a:defRPr/>
            </a:pPr>
            <a:fld id="{6FDD176C-7836-4F82-BEFF-CC2E388AF63A}" type="datetimeFigureOut">
              <a:rPr lang="en-CA"/>
              <a:pPr>
                <a:defRPr/>
              </a:pPr>
              <a:t>01/04/2016</a:t>
            </a:fld>
            <a:endParaRPr lang="en-CA"/>
          </a:p>
        </p:txBody>
      </p:sp>
      <p:sp>
        <p:nvSpPr>
          <p:cNvPr id="4" name="Slide Number Placeholder 7"/>
          <p:cNvSpPr>
            <a:spLocks noGrp="1"/>
          </p:cNvSpPr>
          <p:nvPr>
            <p:ph type="sldNum" sz="quarter" idx="11"/>
          </p:nvPr>
        </p:nvSpPr>
        <p:spPr/>
        <p:txBody>
          <a:bodyPr/>
          <a:lstStyle>
            <a:lvl1pPr>
              <a:defRPr/>
            </a:lvl1pPr>
          </a:lstStyle>
          <a:p>
            <a:pPr>
              <a:defRPr/>
            </a:pPr>
            <a:fld id="{E45AEE11-A090-481E-A5AF-987922ECD526}" type="slidenum">
              <a:rPr lang="en-CA"/>
              <a:pPr>
                <a:defRPr/>
              </a:pPr>
              <a:t>‹#›</a:t>
            </a:fld>
            <a:endParaRPr lang="en-CA"/>
          </a:p>
        </p:txBody>
      </p:sp>
      <p:sp>
        <p:nvSpPr>
          <p:cNvPr id="5" name="Footer Placeholder 8"/>
          <p:cNvSpPr>
            <a:spLocks noGrp="1"/>
          </p:cNvSpPr>
          <p:nvPr>
            <p:ph type="ftr" sz="quarter" idx="12"/>
          </p:nvPr>
        </p:nvSpPr>
        <p:spPr/>
        <p:txBody>
          <a:bodyPr/>
          <a:lstStyle>
            <a:lvl1pPr>
              <a:defRPr/>
            </a:lvl1pPr>
          </a:lstStyle>
          <a:p>
            <a:pPr>
              <a:defRPr/>
            </a:pPr>
            <a:endParaRPr lang="en-CA"/>
          </a:p>
        </p:txBody>
      </p:sp>
    </p:spTree>
    <p:extLst>
      <p:ext uri="{BB962C8B-B14F-4D97-AF65-F5344CB8AC3E}">
        <p14:creationId xmlns:p14="http://schemas.microsoft.com/office/powerpoint/2010/main" val="715424186"/>
      </p:ext>
    </p:extLst>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4"/>
          <p:cNvSpPr>
            <a:spLocks noGrp="1"/>
          </p:cNvSpPr>
          <p:nvPr>
            <p:ph type="dt" sz="half" idx="10"/>
          </p:nvPr>
        </p:nvSpPr>
        <p:spPr/>
        <p:txBody>
          <a:bodyPr/>
          <a:lstStyle>
            <a:lvl1pPr>
              <a:defRPr/>
            </a:lvl1pPr>
          </a:lstStyle>
          <a:p>
            <a:pPr>
              <a:defRPr/>
            </a:pPr>
            <a:fld id="{ECEA6FEA-6EC4-452B-83FD-7958B8A42921}" type="datetimeFigureOut">
              <a:rPr lang="en-CA"/>
              <a:pPr>
                <a:defRPr/>
              </a:pPr>
              <a:t>01/04/2016</a:t>
            </a:fld>
            <a:endParaRPr lang="en-CA"/>
          </a:p>
        </p:txBody>
      </p:sp>
      <p:sp>
        <p:nvSpPr>
          <p:cNvPr id="3" name="Slide Number Placeholder 5"/>
          <p:cNvSpPr>
            <a:spLocks noGrp="1"/>
          </p:cNvSpPr>
          <p:nvPr>
            <p:ph type="sldNum" sz="quarter" idx="11"/>
          </p:nvPr>
        </p:nvSpPr>
        <p:spPr/>
        <p:txBody>
          <a:bodyPr/>
          <a:lstStyle>
            <a:lvl1pPr>
              <a:defRPr/>
            </a:lvl1pPr>
          </a:lstStyle>
          <a:p>
            <a:pPr>
              <a:defRPr/>
            </a:pPr>
            <a:fld id="{BC747917-6AAD-4A8E-907D-FEAFFDBD8D20}" type="slidenum">
              <a:rPr lang="en-CA"/>
              <a:pPr>
                <a:defRPr/>
              </a:pPr>
              <a:t>‹#›</a:t>
            </a:fld>
            <a:endParaRPr lang="en-CA"/>
          </a:p>
        </p:txBody>
      </p:sp>
      <p:sp>
        <p:nvSpPr>
          <p:cNvPr id="4" name="Footer Placeholder 6"/>
          <p:cNvSpPr>
            <a:spLocks noGrp="1"/>
          </p:cNvSpPr>
          <p:nvPr>
            <p:ph type="ftr" sz="quarter" idx="12"/>
          </p:nvPr>
        </p:nvSpPr>
        <p:spPr/>
        <p:txBody>
          <a:bodyPr/>
          <a:lstStyle>
            <a:lvl1pPr>
              <a:defRPr/>
            </a:lvl1pPr>
          </a:lstStyle>
          <a:p>
            <a:pPr>
              <a:defRPr/>
            </a:pPr>
            <a:endParaRPr lang="en-CA"/>
          </a:p>
        </p:txBody>
      </p:sp>
    </p:spTree>
    <p:extLst>
      <p:ext uri="{BB962C8B-B14F-4D97-AF65-F5344CB8AC3E}">
        <p14:creationId xmlns:p14="http://schemas.microsoft.com/office/powerpoint/2010/main" val="2653733858"/>
      </p:ext>
    </p:extLst>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TextBox 4"/>
          <p:cNvSpPr txBox="1"/>
          <p:nvPr/>
        </p:nvSpPr>
        <p:spPr>
          <a:xfrm>
            <a:off x="5329238" y="1774825"/>
            <a:ext cx="457200" cy="1230313"/>
          </a:xfrm>
          <a:prstGeom prst="rect">
            <a:avLst/>
          </a:prstGeom>
          <a:noFill/>
        </p:spPr>
        <p:txBody>
          <a:bodyPr lIns="0" tIns="0" rIns="0" bIns="0">
            <a:spAutoFit/>
          </a:bodyPr>
          <a:lstStyle/>
          <a:p>
            <a:pPr>
              <a:defRPr/>
            </a:pPr>
            <a:r>
              <a:rPr lang="en-US" sz="8000" dirty="0">
                <a:effectLst>
                  <a:outerShdw blurRad="38100" dist="38100" dir="2700000" algn="tl">
                    <a:srgbClr val="000000">
                      <a:alpha val="43137"/>
                    </a:srgbClr>
                  </a:outerShdw>
                </a:effectLst>
                <a:latin typeface="+mn-lt"/>
              </a:rPr>
              <a:t>{</a:t>
            </a:r>
          </a:p>
        </p:txBody>
      </p:sp>
      <p:sp>
        <p:nvSpPr>
          <p:cNvPr id="3" name="Content Placeholder 2"/>
          <p:cNvSpPr>
            <a:spLocks noGrp="1"/>
          </p:cNvSpPr>
          <p:nvPr>
            <p:ph idx="1"/>
          </p:nvPr>
        </p:nvSpPr>
        <p:spPr>
          <a:xfrm>
            <a:off x="838200" y="685801"/>
            <a:ext cx="4343400" cy="3429000"/>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715000" y="685801"/>
            <a:ext cx="2590800" cy="3429000"/>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8" name="Title 17"/>
          <p:cNvSpPr>
            <a:spLocks noGrp="1"/>
          </p:cNvSpPr>
          <p:nvPr>
            <p:ph type="title"/>
          </p:nvPr>
        </p:nvSpPr>
        <p:spPr/>
        <p:txBody>
          <a:bodyPr/>
          <a:lstStyle/>
          <a:p>
            <a:r>
              <a:rPr lang="en-US" smtClean="0"/>
              <a:t>Click to edit Master title style</a:t>
            </a:r>
            <a:endParaRPr lang="en-US" dirty="0"/>
          </a:p>
        </p:txBody>
      </p:sp>
      <p:sp>
        <p:nvSpPr>
          <p:cNvPr id="6" name="Date Placeholder 14"/>
          <p:cNvSpPr>
            <a:spLocks noGrp="1"/>
          </p:cNvSpPr>
          <p:nvPr>
            <p:ph type="dt" sz="half" idx="10"/>
          </p:nvPr>
        </p:nvSpPr>
        <p:spPr/>
        <p:txBody>
          <a:bodyPr/>
          <a:lstStyle>
            <a:lvl1pPr>
              <a:defRPr/>
            </a:lvl1pPr>
          </a:lstStyle>
          <a:p>
            <a:pPr>
              <a:defRPr/>
            </a:pPr>
            <a:fld id="{6AF76558-FFB2-4B65-BD17-AE28E82DB488}" type="datetimeFigureOut">
              <a:rPr lang="en-CA"/>
              <a:pPr>
                <a:defRPr/>
              </a:pPr>
              <a:t>01/04/2016</a:t>
            </a:fld>
            <a:endParaRPr lang="en-CA"/>
          </a:p>
        </p:txBody>
      </p:sp>
      <p:sp>
        <p:nvSpPr>
          <p:cNvPr id="7" name="Slide Number Placeholder 15"/>
          <p:cNvSpPr>
            <a:spLocks noGrp="1"/>
          </p:cNvSpPr>
          <p:nvPr>
            <p:ph type="sldNum" sz="quarter" idx="11"/>
          </p:nvPr>
        </p:nvSpPr>
        <p:spPr/>
        <p:txBody>
          <a:bodyPr/>
          <a:lstStyle>
            <a:lvl1pPr>
              <a:defRPr/>
            </a:lvl1pPr>
          </a:lstStyle>
          <a:p>
            <a:pPr>
              <a:defRPr/>
            </a:pPr>
            <a:fld id="{5DB0A130-D0B2-454C-BD22-E2CCE41B6E74}" type="slidenum">
              <a:rPr lang="en-CA"/>
              <a:pPr>
                <a:defRPr/>
              </a:pPr>
              <a:t>‹#›</a:t>
            </a:fld>
            <a:endParaRPr lang="en-CA"/>
          </a:p>
        </p:txBody>
      </p:sp>
      <p:sp>
        <p:nvSpPr>
          <p:cNvPr id="8" name="Footer Placeholder 16"/>
          <p:cNvSpPr>
            <a:spLocks noGrp="1"/>
          </p:cNvSpPr>
          <p:nvPr>
            <p:ph type="ftr" sz="quarter" idx="12"/>
          </p:nvPr>
        </p:nvSpPr>
        <p:spPr/>
        <p:txBody>
          <a:bodyPr/>
          <a:lstStyle>
            <a:lvl1pPr>
              <a:defRPr/>
            </a:lvl1pPr>
          </a:lstStyle>
          <a:p>
            <a:pPr>
              <a:defRPr/>
            </a:pPr>
            <a:endParaRPr lang="en-CA"/>
          </a:p>
        </p:txBody>
      </p:sp>
    </p:spTree>
    <p:extLst>
      <p:ext uri="{BB962C8B-B14F-4D97-AF65-F5344CB8AC3E}">
        <p14:creationId xmlns:p14="http://schemas.microsoft.com/office/powerpoint/2010/main" val="1215074507"/>
      </p:ext>
    </p:extLst>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TextBox 4"/>
          <p:cNvSpPr txBox="1"/>
          <p:nvPr/>
        </p:nvSpPr>
        <p:spPr>
          <a:xfrm>
            <a:off x="2435225" y="3332163"/>
            <a:ext cx="457200" cy="922337"/>
          </a:xfrm>
          <a:prstGeom prst="rect">
            <a:avLst/>
          </a:prstGeom>
          <a:noFill/>
        </p:spPr>
        <p:txBody>
          <a:bodyPr lIns="0" tIns="0" rIns="0" bIns="0">
            <a:spAutoFit/>
          </a:bodyPr>
          <a:lstStyle/>
          <a:p>
            <a:pPr>
              <a:defRPr/>
            </a:pPr>
            <a:r>
              <a:rPr lang="en-US" sz="6000" dirty="0">
                <a:effectLst>
                  <a:outerShdw blurRad="38100" dist="38100" dir="2700000" algn="tl">
                    <a:srgbClr val="000000">
                      <a:alpha val="43137"/>
                    </a:srgbClr>
                  </a:outerShdw>
                </a:effectLst>
                <a:latin typeface="+mn-lt"/>
              </a:rPr>
              <a:t>{</a:t>
            </a:r>
          </a:p>
        </p:txBody>
      </p:sp>
      <p:sp>
        <p:nvSpPr>
          <p:cNvPr id="3" name="Picture Placeholder 2"/>
          <p:cNvSpPr>
            <a:spLocks noGrp="1"/>
          </p:cNvSpPr>
          <p:nvPr>
            <p:ph type="pic" idx="1"/>
          </p:nvPr>
        </p:nvSpPr>
        <p:spPr>
          <a:xfrm>
            <a:off x="1219200" y="612775"/>
            <a:ext cx="6705600" cy="2546985"/>
          </a:xfrm>
          <a:effectLst>
            <a:outerShdw blurRad="152400" dist="317500" dir="5400000" sx="90000" sy="-19000" rotWithShape="0">
              <a:prstClr val="black">
                <a:alpha val="15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2743200" y="3453047"/>
            <a:ext cx="5029200" cy="720804"/>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itle 10"/>
          <p:cNvSpPr>
            <a:spLocks noGrp="1"/>
          </p:cNvSpPr>
          <p:nvPr>
            <p:ph type="title"/>
          </p:nvPr>
        </p:nvSpPr>
        <p:spPr/>
        <p:txBody>
          <a:bodyPr/>
          <a:lstStyle/>
          <a:p>
            <a:r>
              <a:rPr lang="en-US" smtClean="0"/>
              <a:t>Click to edit Master title style</a:t>
            </a:r>
            <a:endParaRPr lang="en-US"/>
          </a:p>
        </p:txBody>
      </p:sp>
      <p:sp>
        <p:nvSpPr>
          <p:cNvPr id="6" name="Date Placeholder 12"/>
          <p:cNvSpPr>
            <a:spLocks noGrp="1"/>
          </p:cNvSpPr>
          <p:nvPr>
            <p:ph type="dt" sz="half" idx="10"/>
          </p:nvPr>
        </p:nvSpPr>
        <p:spPr/>
        <p:txBody>
          <a:bodyPr/>
          <a:lstStyle>
            <a:lvl1pPr>
              <a:defRPr/>
            </a:lvl1pPr>
          </a:lstStyle>
          <a:p>
            <a:pPr>
              <a:defRPr/>
            </a:pPr>
            <a:fld id="{0FE1FB0C-85F6-426C-829B-C1ECAFF9C27D}" type="datetimeFigureOut">
              <a:rPr lang="en-CA"/>
              <a:pPr>
                <a:defRPr/>
              </a:pPr>
              <a:t>01/04/2016</a:t>
            </a:fld>
            <a:endParaRPr lang="en-CA"/>
          </a:p>
        </p:txBody>
      </p:sp>
      <p:sp>
        <p:nvSpPr>
          <p:cNvPr id="7" name="Slide Number Placeholder 13"/>
          <p:cNvSpPr>
            <a:spLocks noGrp="1"/>
          </p:cNvSpPr>
          <p:nvPr>
            <p:ph type="sldNum" sz="quarter" idx="11"/>
          </p:nvPr>
        </p:nvSpPr>
        <p:spPr/>
        <p:txBody>
          <a:bodyPr/>
          <a:lstStyle>
            <a:lvl1pPr>
              <a:defRPr/>
            </a:lvl1pPr>
          </a:lstStyle>
          <a:p>
            <a:pPr>
              <a:defRPr/>
            </a:pPr>
            <a:fld id="{158925E0-6F21-47B2-B95B-3F74A76DB9CA}" type="slidenum">
              <a:rPr lang="en-CA"/>
              <a:pPr>
                <a:defRPr/>
              </a:pPr>
              <a:t>‹#›</a:t>
            </a:fld>
            <a:endParaRPr lang="en-CA"/>
          </a:p>
        </p:txBody>
      </p:sp>
      <p:sp>
        <p:nvSpPr>
          <p:cNvPr id="8" name="Footer Placeholder 14"/>
          <p:cNvSpPr>
            <a:spLocks noGrp="1"/>
          </p:cNvSpPr>
          <p:nvPr>
            <p:ph type="ftr" sz="quarter" idx="12"/>
          </p:nvPr>
        </p:nvSpPr>
        <p:spPr/>
        <p:txBody>
          <a:bodyPr/>
          <a:lstStyle>
            <a:lvl1pPr>
              <a:defRPr/>
            </a:lvl1pPr>
          </a:lstStyle>
          <a:p>
            <a:pPr>
              <a:defRPr/>
            </a:pPr>
            <a:endParaRPr lang="en-CA"/>
          </a:p>
        </p:txBody>
      </p:sp>
    </p:spTree>
    <p:extLst>
      <p:ext uri="{BB962C8B-B14F-4D97-AF65-F5344CB8AC3E}">
        <p14:creationId xmlns:p14="http://schemas.microsoft.com/office/powerpoint/2010/main" val="359300287"/>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a:gsLst>
              <a:gs pos="0">
                <a:schemeClr val="accent6">
                  <a:lumMod val="50000"/>
                  <a:alpha val="36000"/>
                </a:schemeClr>
              </a:gs>
              <a:gs pos="100000">
                <a:schemeClr val="bg2">
                  <a:alpha val="1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Oval 7"/>
          <p:cNvSpPr/>
          <p:nvPr/>
        </p:nvSpPr>
        <p:spPr>
          <a:xfrm rot="19724275">
            <a:off x="1373221" y="1038440"/>
            <a:ext cx="7240620" cy="5706987"/>
          </a:xfrm>
          <a:prstGeom prst="ellipse">
            <a:avLst/>
          </a:prstGeom>
          <a:gradFill flip="none" rotWithShape="1">
            <a:gsLst>
              <a:gs pos="0">
                <a:schemeClr val="accent6">
                  <a:lumMod val="60000"/>
                  <a:lumOff val="40000"/>
                  <a:alpha val="7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Oval 8"/>
          <p:cNvSpPr/>
          <p:nvPr/>
        </p:nvSpPr>
        <p:spPr>
          <a:xfrm rot="17656910">
            <a:off x="-274211" y="1165875"/>
            <a:ext cx="5538472" cy="4480459"/>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Oval 9"/>
          <p:cNvSpPr/>
          <p:nvPr/>
        </p:nvSpPr>
        <p:spPr>
          <a:xfrm rot="19724275">
            <a:off x="3277955" y="116854"/>
            <a:ext cx="6479362" cy="4754757"/>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Placeholder 1"/>
          <p:cNvSpPr>
            <a:spLocks noGrp="1"/>
          </p:cNvSpPr>
          <p:nvPr>
            <p:ph type="title"/>
          </p:nvPr>
        </p:nvSpPr>
        <p:spPr>
          <a:xfrm>
            <a:off x="777875" y="4876800"/>
            <a:ext cx="7543800" cy="9144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2133600" y="685800"/>
            <a:ext cx="6096000" cy="3657600"/>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172200" y="6154738"/>
            <a:ext cx="2133600" cy="365125"/>
          </a:xfrm>
          <a:prstGeom prst="rect">
            <a:avLst/>
          </a:prstGeom>
        </p:spPr>
        <p:txBody>
          <a:bodyPr vert="horz" lIns="91440" tIns="45720" rIns="91440" bIns="45720" rtlCol="0" anchor="t"/>
          <a:lstStyle>
            <a:lvl1pPr algn="r">
              <a:defRPr sz="1100" smtClean="0">
                <a:solidFill>
                  <a:schemeClr val="tx1">
                    <a:alpha val="60000"/>
                  </a:schemeClr>
                </a:solidFill>
                <a:effectLst/>
                <a:latin typeface="Arial" pitchFamily="34" charset="0"/>
              </a:defRPr>
            </a:lvl1pPr>
          </a:lstStyle>
          <a:p>
            <a:pPr>
              <a:defRPr/>
            </a:pPr>
            <a:fld id="{F950A7F6-ABDA-4F2C-9AF8-8373EC41E74A}" type="datetimeFigureOut">
              <a:rPr lang="en-CA"/>
              <a:pPr>
                <a:defRPr/>
              </a:pPr>
              <a:t>01/04/2016</a:t>
            </a:fld>
            <a:endParaRPr lang="en-CA"/>
          </a:p>
        </p:txBody>
      </p:sp>
      <p:sp>
        <p:nvSpPr>
          <p:cNvPr id="5" name="Footer Placeholder 4"/>
          <p:cNvSpPr>
            <a:spLocks noGrp="1"/>
          </p:cNvSpPr>
          <p:nvPr>
            <p:ph type="ftr" sz="quarter" idx="3"/>
          </p:nvPr>
        </p:nvSpPr>
        <p:spPr>
          <a:xfrm>
            <a:off x="822325" y="6154738"/>
            <a:ext cx="4572000" cy="365125"/>
          </a:xfrm>
          <a:prstGeom prst="rect">
            <a:avLst/>
          </a:prstGeom>
        </p:spPr>
        <p:txBody>
          <a:bodyPr vert="horz" lIns="91440" tIns="45720" rIns="91440" bIns="45720" rtlCol="0" anchor="t"/>
          <a:lstStyle>
            <a:lvl1pPr algn="l">
              <a:defRPr sz="1100">
                <a:solidFill>
                  <a:schemeClr val="tx1">
                    <a:alpha val="60000"/>
                  </a:schemeClr>
                </a:solidFill>
                <a:effectLst/>
                <a:latin typeface="Arial" pitchFamily="34" charset="0"/>
              </a:defRPr>
            </a:lvl1pPr>
          </a:lstStyle>
          <a:p>
            <a:pPr>
              <a:defRPr/>
            </a:pPr>
            <a:endParaRPr lang="en-CA"/>
          </a:p>
        </p:txBody>
      </p:sp>
      <p:sp>
        <p:nvSpPr>
          <p:cNvPr id="6" name="Slide Number Placeholder 5"/>
          <p:cNvSpPr>
            <a:spLocks noGrp="1"/>
          </p:cNvSpPr>
          <p:nvPr>
            <p:ph type="sldNum" sz="quarter" idx="4"/>
          </p:nvPr>
        </p:nvSpPr>
        <p:spPr>
          <a:xfrm>
            <a:off x="822325" y="5842000"/>
            <a:ext cx="2133600" cy="304800"/>
          </a:xfrm>
          <a:prstGeom prst="rect">
            <a:avLst/>
          </a:prstGeom>
        </p:spPr>
        <p:txBody>
          <a:bodyPr vert="horz" lIns="91440" tIns="45720" rIns="91440" bIns="9144" rtlCol="0" anchor="b"/>
          <a:lstStyle>
            <a:lvl1pPr algn="l">
              <a:defRPr sz="1600" smtClean="0">
                <a:solidFill>
                  <a:schemeClr val="tx1">
                    <a:alpha val="60000"/>
                  </a:schemeClr>
                </a:solidFill>
                <a:effectLst/>
                <a:latin typeface="Arial" pitchFamily="34" charset="0"/>
              </a:defRPr>
            </a:lvl1pPr>
          </a:lstStyle>
          <a:p>
            <a:pPr>
              <a:defRPr/>
            </a:pPr>
            <a:fld id="{C2C5355C-57DF-4404-BC00-1F53720756E6}" type="slidenum">
              <a:rPr lang="en-CA"/>
              <a:pPr>
                <a:defRPr/>
              </a:pPr>
              <a:t>‹#›</a:t>
            </a:fld>
            <a:endParaRPr lang="en-CA"/>
          </a:p>
        </p:txBody>
      </p:sp>
    </p:spTree>
  </p:cSld>
  <p:clrMap bg1="dk1" tx1="lt1" bg2="dk2" tx2="lt2" accent1="accent1" accent2="accent2" accent3="accent3" accent4="accent4" accent5="accent5" accent6="accent6" hlink="hlink" folHlink="folHlink"/>
  <p:sldLayoutIdLst>
    <p:sldLayoutId id="2147485202" r:id="rId1"/>
    <p:sldLayoutId id="2147485203" r:id="rId2"/>
    <p:sldLayoutId id="2147485204" r:id="rId3"/>
    <p:sldLayoutId id="2147485205" r:id="rId4"/>
    <p:sldLayoutId id="2147485206" r:id="rId5"/>
    <p:sldLayoutId id="2147485207" r:id="rId6"/>
    <p:sldLayoutId id="2147485208" r:id="rId7"/>
    <p:sldLayoutId id="2147485209" r:id="rId8"/>
    <p:sldLayoutId id="2147485210" r:id="rId9"/>
    <p:sldLayoutId id="2147485211" r:id="rId10"/>
    <p:sldLayoutId id="2147485212" r:id="rId11"/>
    <p:sldLayoutId id="2147485213" r:id="rId12"/>
    <p:sldLayoutId id="2147485214" r:id="rId13"/>
    <p:sldLayoutId id="2147485215" r:id="rId14"/>
  </p:sldLayoutIdLst>
  <p:transition spd="med">
    <p:fade/>
  </p:transition>
  <p:txStyles>
    <p:titleStyle>
      <a:lvl1pPr algn="l" rtl="0" fontAlgn="base">
        <a:spcBef>
          <a:spcPct val="0"/>
        </a:spcBef>
        <a:spcAft>
          <a:spcPct val="0"/>
        </a:spcAft>
        <a:defRPr sz="4900" kern="1200">
          <a:solidFill>
            <a:schemeClr val="tx1"/>
          </a:solidFill>
          <a:effectLst>
            <a:outerShdw blurRad="38100" dist="38100" dir="2700000" algn="tl">
              <a:srgbClr val="000000">
                <a:alpha val="43137"/>
              </a:srgbClr>
            </a:outerShdw>
          </a:effectLst>
          <a:latin typeface="+mj-lt"/>
          <a:ea typeface="+mj-ea"/>
          <a:cs typeface="+mj-cs"/>
        </a:defRPr>
      </a:lvl1pPr>
      <a:lvl2pPr algn="l" rtl="0" fontAlgn="base">
        <a:spcBef>
          <a:spcPct val="0"/>
        </a:spcBef>
        <a:spcAft>
          <a:spcPct val="0"/>
        </a:spcAft>
        <a:defRPr sz="4900">
          <a:solidFill>
            <a:schemeClr val="tx1"/>
          </a:solidFill>
          <a:latin typeface="Calibri" pitchFamily="34" charset="0"/>
        </a:defRPr>
      </a:lvl2pPr>
      <a:lvl3pPr algn="l" rtl="0" fontAlgn="base">
        <a:spcBef>
          <a:spcPct val="0"/>
        </a:spcBef>
        <a:spcAft>
          <a:spcPct val="0"/>
        </a:spcAft>
        <a:defRPr sz="4900">
          <a:solidFill>
            <a:schemeClr val="tx1"/>
          </a:solidFill>
          <a:latin typeface="Calibri" pitchFamily="34" charset="0"/>
        </a:defRPr>
      </a:lvl3pPr>
      <a:lvl4pPr algn="l" rtl="0" fontAlgn="base">
        <a:spcBef>
          <a:spcPct val="0"/>
        </a:spcBef>
        <a:spcAft>
          <a:spcPct val="0"/>
        </a:spcAft>
        <a:defRPr sz="4900">
          <a:solidFill>
            <a:schemeClr val="tx1"/>
          </a:solidFill>
          <a:latin typeface="Calibri" pitchFamily="34" charset="0"/>
        </a:defRPr>
      </a:lvl4pPr>
      <a:lvl5pPr algn="l" rtl="0" fontAlgn="base">
        <a:spcBef>
          <a:spcPct val="0"/>
        </a:spcBef>
        <a:spcAft>
          <a:spcPct val="0"/>
        </a:spcAft>
        <a:defRPr sz="4900">
          <a:solidFill>
            <a:schemeClr val="tx1"/>
          </a:solidFill>
          <a:latin typeface="Calibri"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3050" indent="-255588" algn="l" rtl="0" fontAlgn="base">
        <a:spcBef>
          <a:spcPct val="20000"/>
        </a:spcBef>
        <a:spcAft>
          <a:spcPct val="0"/>
        </a:spcAft>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39763" indent="-255588" algn="l" rtl="0" fontAlgn="base">
        <a:spcBef>
          <a:spcPct val="20000"/>
        </a:spcBef>
        <a:spcAft>
          <a:spcPct val="0"/>
        </a:spcAft>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4888" indent="-255588" algn="l" rtl="0" fontAlgn="base">
        <a:spcBef>
          <a:spcPct val="20000"/>
        </a:spcBef>
        <a:spcAft>
          <a:spcPct val="0"/>
        </a:spcAft>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55588" algn="l" rtl="0" fontAlgn="base">
        <a:spcBef>
          <a:spcPct val="20000"/>
        </a:spcBef>
        <a:spcAft>
          <a:spcPct val="0"/>
        </a:spcAft>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4650" indent="-255588" algn="l" rtl="0" fontAlgn="base">
        <a:spcBef>
          <a:spcPct val="20000"/>
        </a:spcBef>
        <a:spcAft>
          <a:spcPct val="0"/>
        </a:spcAft>
        <a:buSzPct val="60000"/>
        <a:buFont typeface="Wingdings"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8" Type="http://schemas.openxmlformats.org/officeDocument/2006/relationships/oleObject" Target="../embeddings/Microsoft_Excel_97-2003_Worksheet2.xls"/><Relationship Id="rId3" Type="http://schemas.openxmlformats.org/officeDocument/2006/relationships/notesSlide" Target="../notesSlides/notesSlide4.xml"/><Relationship Id="rId7" Type="http://schemas.openxmlformats.org/officeDocument/2006/relationships/oleObject" Target="../embeddings/oleObject2.bin"/><Relationship Id="rId2" Type="http://schemas.openxmlformats.org/officeDocument/2006/relationships/slideLayout" Target="../slideLayouts/slideLayout12.xml"/><Relationship Id="rId1" Type="http://schemas.openxmlformats.org/officeDocument/2006/relationships/vmlDrawing" Target="../drawings/vmlDrawing1.vml"/><Relationship Id="rId6" Type="http://schemas.openxmlformats.org/officeDocument/2006/relationships/image" Target="../media/image24.emf"/><Relationship Id="rId5" Type="http://schemas.openxmlformats.org/officeDocument/2006/relationships/oleObject" Target="../embeddings/Microsoft_Excel_97-2003_Worksheet1.xls"/><Relationship Id="rId4" Type="http://schemas.openxmlformats.org/officeDocument/2006/relationships/oleObject" Target="../embeddings/oleObject1.bin"/><Relationship Id="rId9" Type="http://schemas.openxmlformats.org/officeDocument/2006/relationships/image" Target="../media/image25.em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2.xml"/><Relationship Id="rId1" Type="http://schemas.openxmlformats.org/officeDocument/2006/relationships/vmlDrawing" Target="../drawings/vmlDrawing2.vml"/><Relationship Id="rId5" Type="http://schemas.openxmlformats.org/officeDocument/2006/relationships/image" Target="../media/image26.png"/><Relationship Id="rId4" Type="http://schemas.openxmlformats.org/officeDocument/2006/relationships/oleObject" Target="../embeddings/oleObject3.bin"/></Relationships>
</file>

<file path=ppt/slides/_rels/slide2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6" name="Title 1"/>
          <p:cNvSpPr>
            <a:spLocks noGrp="1"/>
          </p:cNvSpPr>
          <p:nvPr>
            <p:ph type="ctrTitle"/>
          </p:nvPr>
        </p:nvSpPr>
        <p:spPr bwMode="auto">
          <a:xfrm>
            <a:off x="777875" y="1658938"/>
            <a:ext cx="7543800" cy="215265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p>
            <a:pPr fontAlgn="auto">
              <a:spcAft>
                <a:spcPts val="0"/>
              </a:spcAft>
              <a:defRPr/>
            </a:pPr>
            <a:r>
              <a:rPr lang="en-US" altLang="en-US" sz="4400" dirty="0" smtClean="0">
                <a:ea typeface="ＭＳ Ｐゴシック" pitchFamily="34" charset="-128"/>
              </a:rPr>
              <a:t>The Métis</a:t>
            </a:r>
          </a:p>
        </p:txBody>
      </p:sp>
    </p:spTree>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Content Placeholder 5"/>
          <p:cNvSpPr>
            <a:spLocks noGrp="1"/>
          </p:cNvSpPr>
          <p:nvPr>
            <p:ph sz="quarter" idx="10"/>
          </p:nvPr>
        </p:nvSpPr>
        <p:spPr>
          <a:xfrm>
            <a:off x="304800" y="1841500"/>
            <a:ext cx="8229600" cy="3997325"/>
          </a:xfrm>
        </p:spPr>
        <p:txBody>
          <a:bodyPr/>
          <a:lstStyle/>
          <a:p>
            <a:pPr marL="274320" indent="-256032" fontAlgn="auto">
              <a:spcAft>
                <a:spcPts val="0"/>
              </a:spcAft>
              <a:buClr>
                <a:schemeClr val="tx1">
                  <a:lumMod val="75000"/>
                  <a:lumOff val="25000"/>
                </a:schemeClr>
              </a:buClr>
              <a:buFont typeface="Arial"/>
              <a:buChar char="•"/>
              <a:defRPr/>
            </a:pPr>
            <a:endParaRPr lang="en-US" dirty="0"/>
          </a:p>
        </p:txBody>
      </p:sp>
      <p:sp>
        <p:nvSpPr>
          <p:cNvPr id="15363" name="Title 7"/>
          <p:cNvSpPr>
            <a:spLocks noGrp="1"/>
          </p:cNvSpPr>
          <p:nvPr>
            <p:ph type="title"/>
          </p:nvPr>
        </p:nvSpPr>
        <p:spPr bwMode="auto">
          <a:xfrm>
            <a:off x="304800" y="1082675"/>
            <a:ext cx="8229600" cy="46831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fontAlgn="auto">
              <a:spcAft>
                <a:spcPts val="0"/>
              </a:spcAft>
              <a:defRPr/>
            </a:pPr>
            <a:r>
              <a:rPr lang="en-US" altLang="en-US" dirty="0" smtClean="0">
                <a:latin typeface="Calibri" pitchFamily="34" charset="0"/>
                <a:ea typeface="ＭＳ Ｐゴシック" pitchFamily="34" charset="-128"/>
              </a:rPr>
              <a:t>Gatling Gun</a:t>
            </a:r>
            <a:br>
              <a:rPr lang="en-US" altLang="en-US" dirty="0" smtClean="0">
                <a:latin typeface="Calibri" pitchFamily="34" charset="0"/>
                <a:ea typeface="ＭＳ Ｐゴシック" pitchFamily="34" charset="-128"/>
              </a:rPr>
            </a:br>
            <a:endParaRPr lang="en-US" altLang="en-US" dirty="0" smtClean="0">
              <a:latin typeface="Calibri" pitchFamily="34" charset="0"/>
              <a:ea typeface="ＭＳ Ｐゴシック" pitchFamily="34" charset="-128"/>
            </a:endParaRPr>
          </a:p>
        </p:txBody>
      </p:sp>
      <p:pic>
        <p:nvPicPr>
          <p:cNvPr id="25604" name="Picture Placeholder 10" descr="Gatling.JP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660400" y="2705100"/>
            <a:ext cx="8229600" cy="399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Content Placeholder 6"/>
          <p:cNvSpPr>
            <a:spLocks noGrp="1"/>
          </p:cNvSpPr>
          <p:nvPr>
            <p:ph sz="quarter" idx="10"/>
          </p:nvPr>
        </p:nvSpPr>
        <p:spPr>
          <a:xfrm>
            <a:off x="304800" y="1841500"/>
            <a:ext cx="8464550" cy="3997325"/>
          </a:xfrm>
        </p:spPr>
        <p:txBody>
          <a:bodyPr>
            <a:normAutofit fontScale="85000" lnSpcReduction="20000"/>
          </a:bodyPr>
          <a:lstStyle/>
          <a:p>
            <a:pPr marL="0" indent="0" fontAlgn="auto">
              <a:spcBef>
                <a:spcPct val="0"/>
              </a:spcBef>
              <a:spcAft>
                <a:spcPts val="0"/>
              </a:spcAft>
              <a:buFont typeface="Arial" pitchFamily="34" charset="0"/>
              <a:buNone/>
              <a:defRPr/>
            </a:pPr>
            <a:r>
              <a:rPr lang="en-US" altLang="en-US" dirty="0" smtClean="0">
                <a:solidFill>
                  <a:schemeClr val="tx1"/>
                </a:solidFill>
                <a:ea typeface="ＭＳ Ｐゴシック" pitchFamily="34" charset="-128"/>
              </a:rPr>
              <a:t>The Bell of </a:t>
            </a:r>
            <a:r>
              <a:rPr lang="en-US" altLang="en-US" dirty="0" err="1" smtClean="0">
                <a:solidFill>
                  <a:schemeClr val="tx1"/>
                </a:solidFill>
                <a:ea typeface="ＭＳ Ｐゴシック" pitchFamily="34" charset="-128"/>
              </a:rPr>
              <a:t>Batoche</a:t>
            </a:r>
            <a:r>
              <a:rPr lang="en-US" altLang="en-US" dirty="0" smtClean="0">
                <a:solidFill>
                  <a:schemeClr val="tx1"/>
                </a:solidFill>
                <a:ea typeface="ＭＳ Ｐゴシック" pitchFamily="34" charset="-128"/>
              </a:rPr>
              <a:t> is a symbol of Métis culture. </a:t>
            </a:r>
          </a:p>
          <a:p>
            <a:pPr marL="0" indent="0" fontAlgn="auto">
              <a:spcBef>
                <a:spcPct val="0"/>
              </a:spcBef>
              <a:spcAft>
                <a:spcPts val="0"/>
              </a:spcAft>
              <a:buFont typeface="Arial" pitchFamily="34" charset="0"/>
              <a:buNone/>
              <a:defRPr/>
            </a:pPr>
            <a:endParaRPr lang="en-US" altLang="en-US" dirty="0" smtClean="0">
              <a:solidFill>
                <a:schemeClr val="tx1"/>
              </a:solidFill>
              <a:ea typeface="ＭＳ Ｐゴシック" pitchFamily="34" charset="-128"/>
            </a:endParaRPr>
          </a:p>
          <a:p>
            <a:pPr marL="0" indent="0" fontAlgn="auto">
              <a:spcBef>
                <a:spcPct val="0"/>
              </a:spcBef>
              <a:spcAft>
                <a:spcPts val="0"/>
              </a:spcAft>
              <a:buFont typeface="Arial" pitchFamily="34" charset="0"/>
              <a:buNone/>
              <a:defRPr/>
            </a:pPr>
            <a:r>
              <a:rPr lang="en-US" altLang="en-US" dirty="0" smtClean="0">
                <a:solidFill>
                  <a:schemeClr val="tx1"/>
                </a:solidFill>
                <a:ea typeface="ＭＳ Ｐゴシック" pitchFamily="34" charset="-128"/>
              </a:rPr>
              <a:t>During the 1885 Resistance, a bell was stolen by three government soldiers and taken to Millbrook, Ontario. It was used as the fire hall bell and then put on display at the local Royal Canadian Legion Branch.</a:t>
            </a:r>
          </a:p>
          <a:p>
            <a:pPr marL="0" indent="0" fontAlgn="auto">
              <a:spcBef>
                <a:spcPct val="0"/>
              </a:spcBef>
              <a:spcAft>
                <a:spcPts val="0"/>
              </a:spcAft>
              <a:buFont typeface="Arial" pitchFamily="34" charset="0"/>
              <a:buNone/>
              <a:defRPr/>
            </a:pPr>
            <a:endParaRPr lang="en-US" altLang="en-US" dirty="0" smtClean="0">
              <a:solidFill>
                <a:schemeClr val="tx1"/>
              </a:solidFill>
              <a:ea typeface="ＭＳ Ｐゴシック" pitchFamily="34" charset="-128"/>
            </a:endParaRPr>
          </a:p>
          <a:p>
            <a:pPr marL="0" indent="0" fontAlgn="auto">
              <a:spcBef>
                <a:spcPct val="0"/>
              </a:spcBef>
              <a:spcAft>
                <a:spcPts val="0"/>
              </a:spcAft>
              <a:buFont typeface="Arial" pitchFamily="34" charset="0"/>
              <a:buNone/>
              <a:defRPr/>
            </a:pPr>
            <a:r>
              <a:rPr lang="en-US" altLang="en-US" dirty="0" smtClean="0">
                <a:solidFill>
                  <a:schemeClr val="tx1"/>
                </a:solidFill>
                <a:ea typeface="ＭＳ Ｐゴシック" pitchFamily="34" charset="-128"/>
              </a:rPr>
              <a:t>In 1991, the bell was taken from Millbrook and in July 2013 it was repatriated to the Métis in a special ceremony.</a:t>
            </a:r>
          </a:p>
          <a:p>
            <a:pPr marL="0" indent="0" fontAlgn="auto">
              <a:spcBef>
                <a:spcPct val="0"/>
              </a:spcBef>
              <a:spcAft>
                <a:spcPts val="0"/>
              </a:spcAft>
              <a:buFont typeface="Arial" pitchFamily="34" charset="0"/>
              <a:buNone/>
              <a:defRPr/>
            </a:pPr>
            <a:endParaRPr lang="en-US" dirty="0" smtClean="0">
              <a:solidFill>
                <a:schemeClr val="tx1"/>
              </a:solidFill>
              <a:ea typeface="ＭＳ Ｐゴシック" pitchFamily="34" charset="-128"/>
            </a:endParaRPr>
          </a:p>
          <a:p>
            <a:pPr marL="0" indent="0" fontAlgn="auto">
              <a:spcBef>
                <a:spcPct val="0"/>
              </a:spcBef>
              <a:spcAft>
                <a:spcPts val="0"/>
              </a:spcAft>
              <a:buFont typeface="Arial" pitchFamily="34" charset="0"/>
              <a:buNone/>
              <a:defRPr/>
            </a:pPr>
            <a:r>
              <a:rPr lang="en-CA" dirty="0" smtClean="0">
                <a:solidFill>
                  <a:schemeClr val="tx1"/>
                </a:solidFill>
              </a:rPr>
              <a:t>Questions </a:t>
            </a:r>
            <a:r>
              <a:rPr lang="en-CA" dirty="0">
                <a:solidFill>
                  <a:schemeClr val="tx1"/>
                </a:solidFill>
              </a:rPr>
              <a:t>about </a:t>
            </a:r>
            <a:r>
              <a:rPr lang="en-CA" dirty="0" smtClean="0">
                <a:solidFill>
                  <a:schemeClr val="tx1"/>
                </a:solidFill>
              </a:rPr>
              <a:t>the bell’s </a:t>
            </a:r>
            <a:r>
              <a:rPr lang="en-CA" dirty="0">
                <a:solidFill>
                  <a:schemeClr val="tx1"/>
                </a:solidFill>
              </a:rPr>
              <a:t>authenticity </a:t>
            </a:r>
            <a:r>
              <a:rPr lang="en-CA" dirty="0" smtClean="0">
                <a:solidFill>
                  <a:schemeClr val="tx1"/>
                </a:solidFill>
              </a:rPr>
              <a:t>ensued </a:t>
            </a:r>
            <a:r>
              <a:rPr lang="en-CA" dirty="0">
                <a:solidFill>
                  <a:schemeClr val="tx1"/>
                </a:solidFill>
              </a:rPr>
              <a:t>until April 2014 when </a:t>
            </a:r>
            <a:r>
              <a:rPr lang="en-CA" dirty="0" smtClean="0">
                <a:solidFill>
                  <a:schemeClr val="tx1"/>
                </a:solidFill>
              </a:rPr>
              <a:t>the Director of Le </a:t>
            </a:r>
            <a:r>
              <a:rPr lang="en-CA" dirty="0" err="1">
                <a:solidFill>
                  <a:schemeClr val="tx1"/>
                </a:solidFill>
              </a:rPr>
              <a:t>Musée</a:t>
            </a:r>
            <a:r>
              <a:rPr lang="en-CA" dirty="0">
                <a:solidFill>
                  <a:schemeClr val="tx1"/>
                </a:solidFill>
              </a:rPr>
              <a:t> de </a:t>
            </a:r>
            <a:r>
              <a:rPr lang="en-CA" dirty="0" smtClean="0">
                <a:solidFill>
                  <a:schemeClr val="tx1"/>
                </a:solidFill>
              </a:rPr>
              <a:t>Saint-Boniface, Philippe </a:t>
            </a:r>
            <a:r>
              <a:rPr lang="en-CA" dirty="0" err="1" smtClean="0">
                <a:solidFill>
                  <a:schemeClr val="tx1"/>
                </a:solidFill>
              </a:rPr>
              <a:t>Mailhot</a:t>
            </a:r>
            <a:r>
              <a:rPr lang="en-CA" dirty="0" smtClean="0">
                <a:solidFill>
                  <a:schemeClr val="tx1"/>
                </a:solidFill>
              </a:rPr>
              <a:t>, acknowledged </a:t>
            </a:r>
            <a:r>
              <a:rPr lang="en-CA" dirty="0">
                <a:solidFill>
                  <a:schemeClr val="tx1"/>
                </a:solidFill>
              </a:rPr>
              <a:t>that there was enough evidence to conclude that </a:t>
            </a:r>
            <a:r>
              <a:rPr lang="en-CA" dirty="0" smtClean="0">
                <a:solidFill>
                  <a:schemeClr val="tx1"/>
                </a:solidFill>
              </a:rPr>
              <a:t>it was </a:t>
            </a:r>
            <a:r>
              <a:rPr lang="en-CA" dirty="0">
                <a:solidFill>
                  <a:schemeClr val="tx1"/>
                </a:solidFill>
              </a:rPr>
              <a:t>actually the Bell of Frog Lake taken </a:t>
            </a:r>
            <a:r>
              <a:rPr lang="en-CA" dirty="0" smtClean="0">
                <a:solidFill>
                  <a:schemeClr val="tx1"/>
                </a:solidFill>
              </a:rPr>
              <a:t>from </a:t>
            </a:r>
            <a:r>
              <a:rPr lang="en-CA" dirty="0">
                <a:solidFill>
                  <a:schemeClr val="tx1"/>
                </a:solidFill>
              </a:rPr>
              <a:t>the Frog Lake Mission in </a:t>
            </a:r>
            <a:r>
              <a:rPr lang="en-CA" dirty="0" smtClean="0">
                <a:solidFill>
                  <a:schemeClr val="tx1"/>
                </a:solidFill>
              </a:rPr>
              <a:t>1885.</a:t>
            </a:r>
          </a:p>
          <a:p>
            <a:pPr marL="0" indent="0" fontAlgn="auto">
              <a:spcBef>
                <a:spcPct val="0"/>
              </a:spcBef>
              <a:spcAft>
                <a:spcPts val="0"/>
              </a:spcAft>
              <a:buFont typeface="Arial" pitchFamily="34" charset="0"/>
              <a:buNone/>
              <a:defRPr/>
            </a:pPr>
            <a:endParaRPr lang="en-CA" dirty="0" smtClean="0">
              <a:solidFill>
                <a:schemeClr val="tx1"/>
              </a:solidFill>
            </a:endParaRPr>
          </a:p>
          <a:p>
            <a:pPr marL="0" indent="0" fontAlgn="auto">
              <a:spcBef>
                <a:spcPct val="0"/>
              </a:spcBef>
              <a:spcAft>
                <a:spcPts val="0"/>
              </a:spcAft>
              <a:buFont typeface="Arial" pitchFamily="34" charset="0"/>
              <a:buNone/>
              <a:defRPr/>
            </a:pPr>
            <a:r>
              <a:rPr lang="en-CA" dirty="0" smtClean="0">
                <a:solidFill>
                  <a:schemeClr val="tx1"/>
                </a:solidFill>
              </a:rPr>
              <a:t>The actual Bell of </a:t>
            </a:r>
            <a:r>
              <a:rPr lang="en-CA" dirty="0" err="1" smtClean="0">
                <a:solidFill>
                  <a:schemeClr val="tx1"/>
                </a:solidFill>
              </a:rPr>
              <a:t>Batoche</a:t>
            </a:r>
            <a:r>
              <a:rPr lang="en-CA" dirty="0" smtClean="0">
                <a:solidFill>
                  <a:schemeClr val="tx1"/>
                </a:solidFill>
              </a:rPr>
              <a:t> had been donated to a church in St</a:t>
            </a:r>
            <a:r>
              <a:rPr lang="en-CA" dirty="0">
                <a:solidFill>
                  <a:schemeClr val="tx1"/>
                </a:solidFill>
              </a:rPr>
              <a:t>. Laurent de </a:t>
            </a:r>
            <a:r>
              <a:rPr lang="en-CA" dirty="0" err="1" smtClean="0">
                <a:solidFill>
                  <a:schemeClr val="tx1"/>
                </a:solidFill>
              </a:rPr>
              <a:t>Grandin</a:t>
            </a:r>
            <a:r>
              <a:rPr lang="en-CA" dirty="0" smtClean="0">
                <a:solidFill>
                  <a:schemeClr val="tx1"/>
                </a:solidFill>
              </a:rPr>
              <a:t> where it melted during a fire </a:t>
            </a:r>
            <a:r>
              <a:rPr lang="en-CA" dirty="0" smtClean="0"/>
              <a:t>that destroyed the church.</a:t>
            </a:r>
            <a:endParaRPr lang="en-US" altLang="en-US" dirty="0" smtClean="0">
              <a:solidFill>
                <a:schemeClr val="tx1"/>
              </a:solidFill>
              <a:ea typeface="ＭＳ Ｐゴシック" pitchFamily="34" charset="-128"/>
            </a:endParaRPr>
          </a:p>
        </p:txBody>
      </p:sp>
      <p:sp>
        <p:nvSpPr>
          <p:cNvPr id="16387" name="Title 1"/>
          <p:cNvSpPr>
            <a:spLocks noGrp="1"/>
          </p:cNvSpPr>
          <p:nvPr>
            <p:ph type="title"/>
          </p:nvPr>
        </p:nvSpPr>
        <p:spPr bwMode="auto">
          <a:xfrm>
            <a:off x="304800" y="1082675"/>
            <a:ext cx="8229600" cy="46831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fontAlgn="auto">
              <a:spcAft>
                <a:spcPts val="0"/>
              </a:spcAft>
              <a:defRPr/>
            </a:pPr>
            <a:r>
              <a:rPr lang="en-US" altLang="en-US" dirty="0" smtClean="0">
                <a:latin typeface="Calibri" pitchFamily="34" charset="0"/>
                <a:ea typeface="ＭＳ Ｐゴシック" pitchFamily="34" charset="-128"/>
              </a:rPr>
              <a:t>The Bell of </a:t>
            </a:r>
            <a:r>
              <a:rPr lang="en-US" altLang="en-US" dirty="0" err="1" smtClean="0">
                <a:latin typeface="Calibri" pitchFamily="34" charset="0"/>
                <a:ea typeface="ＭＳ Ｐゴシック" pitchFamily="34" charset="-128"/>
              </a:rPr>
              <a:t>Batoche</a:t>
            </a:r>
            <a:endParaRPr lang="en-US" altLang="en-US" dirty="0" smtClean="0">
              <a:latin typeface="Calibri" pitchFamily="34" charset="0"/>
              <a:ea typeface="ＭＳ Ｐゴシック" pitchFamily="34" charset="-128"/>
            </a:endParaRPr>
          </a:p>
        </p:txBody>
      </p:sp>
      <p:pic>
        <p:nvPicPr>
          <p:cNvPr id="26628" name="Picture Placeholder 4" descr="scan.pdf"/>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6145213" y="5745163"/>
            <a:ext cx="3140075"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0" name="Content Placeholder 8"/>
          <p:cNvSpPr>
            <a:spLocks noGrp="1"/>
          </p:cNvSpPr>
          <p:nvPr>
            <p:ph sz="quarter" idx="10"/>
          </p:nvPr>
        </p:nvSpPr>
        <p:spPr>
          <a:xfrm>
            <a:off x="304800" y="1841500"/>
            <a:ext cx="8229600" cy="1789113"/>
          </a:xfrm>
        </p:spPr>
        <p:txBody>
          <a:bodyPr>
            <a:normAutofit fontScale="92500" lnSpcReduction="10000"/>
          </a:bodyPr>
          <a:lstStyle/>
          <a:p>
            <a:pPr marL="0" indent="0" fontAlgn="auto">
              <a:spcBef>
                <a:spcPct val="0"/>
              </a:spcBef>
              <a:spcAft>
                <a:spcPts val="0"/>
              </a:spcAft>
              <a:buFont typeface="Arial" pitchFamily="34" charset="0"/>
              <a:buNone/>
              <a:defRPr/>
            </a:pPr>
            <a:r>
              <a:rPr lang="en-CA" altLang="en-US" dirty="0" smtClean="0">
                <a:solidFill>
                  <a:schemeClr val="tx1"/>
                </a:solidFill>
                <a:ea typeface="ＭＳ Ｐゴシック" pitchFamily="34" charset="-128"/>
                <a:cs typeface="Calibri" pitchFamily="34" charset="0"/>
              </a:rPr>
              <a:t>The federal government took the position that Métis Aboriginal title was extinguished by the issuance of land, scrip and cash grants to Métis from 1875 to 1924.</a:t>
            </a:r>
          </a:p>
          <a:p>
            <a:pPr marL="0" indent="0" fontAlgn="auto">
              <a:spcBef>
                <a:spcPct val="0"/>
              </a:spcBef>
              <a:spcAft>
                <a:spcPts val="0"/>
              </a:spcAft>
              <a:buFont typeface="Arial" pitchFamily="34" charset="0"/>
              <a:buNone/>
              <a:defRPr/>
            </a:pPr>
            <a:endParaRPr lang="en-CA" altLang="en-US" dirty="0" smtClean="0">
              <a:solidFill>
                <a:schemeClr val="tx1"/>
              </a:solidFill>
              <a:ea typeface="ＭＳ Ｐゴシック" pitchFamily="34" charset="-128"/>
              <a:cs typeface="Calibri" pitchFamily="34" charset="0"/>
            </a:endParaRPr>
          </a:p>
          <a:p>
            <a:pPr marL="0" indent="0" fontAlgn="auto">
              <a:spcBef>
                <a:spcPct val="0"/>
              </a:spcBef>
              <a:spcAft>
                <a:spcPts val="0"/>
              </a:spcAft>
              <a:buFont typeface="Arial" pitchFamily="34" charset="0"/>
              <a:buNone/>
              <a:defRPr/>
            </a:pPr>
            <a:r>
              <a:rPr lang="en-CA" altLang="en-US" dirty="0" smtClean="0">
                <a:solidFill>
                  <a:schemeClr val="tx1"/>
                </a:solidFill>
                <a:ea typeface="ＭＳ Ｐゴシック" pitchFamily="34" charset="-128"/>
                <a:cs typeface="Calibri" pitchFamily="34" charset="0"/>
              </a:rPr>
              <a:t>95.9% of land scrip notes issued were assigned to another party and 84.6% of money scrip notes appear to have been procured by speculators.</a:t>
            </a:r>
            <a:r>
              <a:rPr lang="en-US" altLang="en-US" dirty="0" smtClean="0">
                <a:solidFill>
                  <a:schemeClr val="tx1"/>
                </a:solidFill>
                <a:ea typeface="ＭＳ Ｐゴシック" pitchFamily="34" charset="-128"/>
                <a:cs typeface="Calibri" pitchFamily="34" charset="0"/>
              </a:rPr>
              <a:t> </a:t>
            </a:r>
          </a:p>
        </p:txBody>
      </p:sp>
      <p:sp>
        <p:nvSpPr>
          <p:cNvPr id="17411" name="Title 7"/>
          <p:cNvSpPr>
            <a:spLocks noGrp="1"/>
          </p:cNvSpPr>
          <p:nvPr>
            <p:ph type="title"/>
          </p:nvPr>
        </p:nvSpPr>
        <p:spPr bwMode="auto">
          <a:xfrm>
            <a:off x="304800" y="1082675"/>
            <a:ext cx="8229600" cy="46831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fontAlgn="auto">
              <a:spcAft>
                <a:spcPts val="0"/>
              </a:spcAft>
              <a:defRPr/>
            </a:pPr>
            <a:r>
              <a:rPr lang="en-US" altLang="en-US" dirty="0" smtClean="0">
                <a:latin typeface="Calibri" pitchFamily="34" charset="0"/>
                <a:ea typeface="ＭＳ Ｐゴシック" pitchFamily="34" charset="-128"/>
              </a:rPr>
              <a:t>North West Half-Breed Commission</a:t>
            </a:r>
          </a:p>
        </p:txBody>
      </p:sp>
      <p:pic>
        <p:nvPicPr>
          <p:cNvPr id="27652" name="Picture 5" descr="Contract"/>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289050" y="4156075"/>
            <a:ext cx="1825625" cy="2312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descr="Certificate"/>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185394" y="3775294"/>
            <a:ext cx="2825974" cy="133591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spd="med">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8674" name="Picture 3" descr="S-B 9755, Green Lake"/>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5314950" y="2401888"/>
            <a:ext cx="3352800" cy="343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Content Placeholder 8"/>
          <p:cNvSpPr>
            <a:spLocks noGrp="1"/>
          </p:cNvSpPr>
          <p:nvPr>
            <p:ph sz="quarter" idx="10"/>
          </p:nvPr>
        </p:nvSpPr>
        <p:spPr>
          <a:xfrm>
            <a:off x="304800" y="1841500"/>
            <a:ext cx="5010150" cy="3997325"/>
          </a:xfrm>
        </p:spPr>
        <p:txBody>
          <a:bodyPr/>
          <a:lstStyle/>
          <a:p>
            <a:pPr marL="0" indent="0" fontAlgn="auto">
              <a:spcBef>
                <a:spcPct val="0"/>
              </a:spcBef>
              <a:spcAft>
                <a:spcPts val="0"/>
              </a:spcAft>
              <a:buFont typeface="Arial" pitchFamily="34" charset="0"/>
              <a:buNone/>
              <a:defRPr/>
            </a:pPr>
            <a:r>
              <a:rPr lang="en-CA" altLang="en-US" dirty="0" smtClean="0">
                <a:solidFill>
                  <a:schemeClr val="tx1"/>
                </a:solidFill>
                <a:ea typeface="ＭＳ Ｐゴシック" pitchFamily="34" charset="-128"/>
                <a:cs typeface="Calibri" pitchFamily="34" charset="0"/>
              </a:rPr>
              <a:t>Even though Métis were being defrauded of their land, such abuse was ignored and perhaps facilitated by the government.</a:t>
            </a:r>
            <a:br>
              <a:rPr lang="en-CA" altLang="en-US" dirty="0" smtClean="0">
                <a:solidFill>
                  <a:schemeClr val="tx1"/>
                </a:solidFill>
                <a:ea typeface="ＭＳ Ｐゴシック" pitchFamily="34" charset="-128"/>
                <a:cs typeface="Calibri" pitchFamily="34" charset="0"/>
              </a:rPr>
            </a:br>
            <a:endParaRPr lang="en-CA" altLang="en-US" dirty="0" smtClean="0">
              <a:solidFill>
                <a:schemeClr val="tx1"/>
              </a:solidFill>
              <a:ea typeface="ＭＳ Ｐゴシック" pitchFamily="34" charset="-128"/>
              <a:cs typeface="Calibri" pitchFamily="34" charset="0"/>
            </a:endParaRPr>
          </a:p>
          <a:p>
            <a:pPr marL="0" indent="0" fontAlgn="auto">
              <a:spcBef>
                <a:spcPct val="0"/>
              </a:spcBef>
              <a:spcAft>
                <a:spcPts val="0"/>
              </a:spcAft>
              <a:buFont typeface="Arial" pitchFamily="34" charset="0"/>
              <a:buNone/>
              <a:defRPr/>
            </a:pPr>
            <a:r>
              <a:rPr lang="en-CA" altLang="en-US" dirty="0" smtClean="0">
                <a:solidFill>
                  <a:schemeClr val="tx1"/>
                </a:solidFill>
                <a:ea typeface="ＭＳ Ｐゴシック" pitchFamily="34" charset="-128"/>
                <a:cs typeface="Calibri" pitchFamily="34" charset="0"/>
              </a:rPr>
              <a:t>Continued harassment led to the mass dispersion of Métis peoples, ending a chapter in the political life of the Métis.</a:t>
            </a:r>
            <a:r>
              <a:rPr lang="en-CA" altLang="en-US" dirty="0" smtClean="0">
                <a:solidFill>
                  <a:srgbClr val="404040"/>
                </a:solidFill>
                <a:ea typeface="ＭＳ Ｐゴシック" pitchFamily="34" charset="-128"/>
                <a:cs typeface="Calibri" pitchFamily="34" charset="0"/>
              </a:rPr>
              <a:t/>
            </a:r>
            <a:br>
              <a:rPr lang="en-CA" altLang="en-US" dirty="0" smtClean="0">
                <a:solidFill>
                  <a:srgbClr val="404040"/>
                </a:solidFill>
                <a:ea typeface="ＭＳ Ｐゴシック" pitchFamily="34" charset="-128"/>
                <a:cs typeface="Calibri" pitchFamily="34" charset="0"/>
              </a:rPr>
            </a:br>
            <a:endParaRPr lang="en-CA" altLang="en-US" dirty="0" smtClean="0">
              <a:solidFill>
                <a:srgbClr val="404040"/>
              </a:solidFill>
              <a:ea typeface="ＭＳ Ｐゴシック" pitchFamily="34" charset="-128"/>
              <a:cs typeface="Calibri" pitchFamily="34" charset="0"/>
            </a:endParaRPr>
          </a:p>
          <a:p>
            <a:pPr marL="274320" indent="-256032" fontAlgn="auto">
              <a:spcBef>
                <a:spcPct val="0"/>
              </a:spcBef>
              <a:spcAft>
                <a:spcPts val="0"/>
              </a:spcAft>
              <a:defRPr/>
            </a:pPr>
            <a:endParaRPr lang="en-US" altLang="en-US" dirty="0" smtClean="0">
              <a:solidFill>
                <a:srgbClr val="404040"/>
              </a:solidFill>
              <a:ea typeface="ＭＳ Ｐゴシック" pitchFamily="34" charset="-128"/>
              <a:cs typeface="Calibri" pitchFamily="34" charset="0"/>
            </a:endParaRPr>
          </a:p>
        </p:txBody>
      </p:sp>
    </p:spTree>
  </p:cSld>
  <p:clrMapOvr>
    <a:masterClrMapping/>
  </p:clrMapOvr>
  <p:transition spd="med">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9698" name="Picture 3" descr="Laliberte family:S-B1153 copy.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5026025" y="2055813"/>
            <a:ext cx="39624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Content Placeholder 10"/>
          <p:cNvSpPr>
            <a:spLocks noGrp="1"/>
          </p:cNvSpPr>
          <p:nvPr>
            <p:ph sz="quarter" idx="10"/>
          </p:nvPr>
        </p:nvSpPr>
        <p:spPr>
          <a:xfrm>
            <a:off x="304800" y="1841500"/>
            <a:ext cx="4551363" cy="3997325"/>
          </a:xfrm>
        </p:spPr>
        <p:txBody>
          <a:bodyPr/>
          <a:lstStyle/>
          <a:p>
            <a:pPr marL="0" indent="0" fontAlgn="auto">
              <a:spcBef>
                <a:spcPct val="0"/>
              </a:spcBef>
              <a:spcAft>
                <a:spcPts val="0"/>
              </a:spcAft>
              <a:buFont typeface="Arial" pitchFamily="34" charset="0"/>
              <a:buNone/>
              <a:defRPr/>
            </a:pPr>
            <a:r>
              <a:rPr lang="en-CA" altLang="en-US" dirty="0" smtClean="0">
                <a:solidFill>
                  <a:schemeClr val="tx1"/>
                </a:solidFill>
                <a:ea typeface="ＭＳ Ｐゴシック" pitchFamily="34" charset="-128"/>
                <a:cs typeface="Calibri" pitchFamily="34" charset="0"/>
              </a:rPr>
              <a:t>Between 1876 and 1884, two-thirds of Métis people moved out of Manitoba. Many headed further northwest and southwest, including into the present day United States.</a:t>
            </a:r>
            <a:r>
              <a:rPr lang="en-US" altLang="en-US" dirty="0" smtClean="0">
                <a:solidFill>
                  <a:schemeClr val="tx1"/>
                </a:solidFill>
                <a:ea typeface="ＭＳ Ｐゴシック" pitchFamily="34" charset="-128"/>
                <a:cs typeface="Calibri" pitchFamily="34" charset="0"/>
              </a:rPr>
              <a:t> </a:t>
            </a:r>
          </a:p>
          <a:p>
            <a:pPr marL="0" indent="0" fontAlgn="auto">
              <a:spcBef>
                <a:spcPct val="0"/>
              </a:spcBef>
              <a:spcAft>
                <a:spcPts val="0"/>
              </a:spcAft>
              <a:buFont typeface="Arial" pitchFamily="34" charset="0"/>
              <a:buNone/>
              <a:defRPr/>
            </a:pPr>
            <a:endParaRPr lang="en-US" altLang="en-US" dirty="0" smtClean="0">
              <a:solidFill>
                <a:srgbClr val="404040"/>
              </a:solidFill>
              <a:ea typeface="ＭＳ Ｐゴシック" pitchFamily="34" charset="-128"/>
              <a:cs typeface="Calibri" pitchFamily="34" charset="0"/>
            </a:endParaRPr>
          </a:p>
        </p:txBody>
      </p:sp>
      <p:sp>
        <p:nvSpPr>
          <p:cNvPr id="19460" name="Title 12"/>
          <p:cNvSpPr>
            <a:spLocks noGrp="1"/>
          </p:cNvSpPr>
          <p:nvPr>
            <p:ph type="title"/>
          </p:nvPr>
        </p:nvSpPr>
        <p:spPr bwMode="auto">
          <a:xfrm>
            <a:off x="304800" y="1082675"/>
            <a:ext cx="8229600" cy="46831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fontAlgn="auto">
              <a:spcAft>
                <a:spcPts val="0"/>
              </a:spcAft>
              <a:defRPr/>
            </a:pPr>
            <a:r>
              <a:rPr lang="en-US" altLang="en-US" dirty="0" smtClean="0">
                <a:latin typeface="Calibri" pitchFamily="34" charset="0"/>
                <a:ea typeface="ＭＳ Ｐゴシック" pitchFamily="34" charset="-128"/>
              </a:rPr>
              <a:t>A People Scattered</a:t>
            </a:r>
          </a:p>
        </p:txBody>
      </p:sp>
    </p:spTree>
  </p:cSld>
  <p:clrMapOvr>
    <a:masterClrMapping/>
  </p:clrMapOvr>
  <p:transition spd="med">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304800" y="1841500"/>
            <a:ext cx="8229600" cy="3997325"/>
          </a:xfrm>
        </p:spPr>
        <p:txBody>
          <a:bodyPr>
            <a:normAutofit lnSpcReduction="10000"/>
          </a:bodyPr>
          <a:lstStyle/>
          <a:p>
            <a:pPr marL="0" indent="0" fontAlgn="auto">
              <a:spcAft>
                <a:spcPts val="0"/>
              </a:spcAft>
              <a:buFont typeface="Arial" pitchFamily="34" charset="0"/>
              <a:buNone/>
              <a:defRPr/>
            </a:pPr>
            <a:r>
              <a:rPr lang="en-CA" dirty="0" smtClean="0"/>
              <a:t>Beginning in the mid-1800s and continuing into the late 1990s, Aboriginal children, some as young as 4 years old, were taken from their homes and communities and placed in institutions called residential schools. </a:t>
            </a:r>
          </a:p>
          <a:p>
            <a:pPr marL="0" indent="0" fontAlgn="auto">
              <a:spcAft>
                <a:spcPts val="0"/>
              </a:spcAft>
              <a:buFont typeface="Arial" pitchFamily="34" charset="0"/>
              <a:buNone/>
              <a:defRPr/>
            </a:pPr>
            <a:endParaRPr lang="en-CA" dirty="0" smtClean="0"/>
          </a:p>
          <a:p>
            <a:pPr marL="0" indent="0" fontAlgn="auto">
              <a:spcAft>
                <a:spcPts val="0"/>
              </a:spcAft>
              <a:buFont typeface="Arial" pitchFamily="34" charset="0"/>
              <a:buNone/>
              <a:defRPr/>
            </a:pPr>
            <a:r>
              <a:rPr lang="en-CA" dirty="0" smtClean="0"/>
              <a:t>These church-run schools were funded by the Canadian government as a key component in a larger policy of assimilation. Separated from their families and prohibited from speaking their languages and practicing their culture, the over 150,000 children in these schools were vulnerable and many suffered abuses of the mind, body and spirit. </a:t>
            </a:r>
          </a:p>
          <a:p>
            <a:pPr marL="0" indent="0" fontAlgn="auto">
              <a:spcAft>
                <a:spcPts val="0"/>
              </a:spcAft>
              <a:buFont typeface="Arial" pitchFamily="34" charset="0"/>
              <a:buNone/>
              <a:defRPr/>
            </a:pPr>
            <a:endParaRPr lang="en-CA" dirty="0" smtClean="0">
              <a:solidFill>
                <a:schemeClr val="tx1"/>
              </a:solidFill>
            </a:endParaRPr>
          </a:p>
          <a:p>
            <a:pPr marL="0" indent="0" fontAlgn="auto">
              <a:spcAft>
                <a:spcPts val="0"/>
              </a:spcAft>
              <a:buFont typeface="Arial" pitchFamily="34" charset="0"/>
              <a:buNone/>
              <a:defRPr/>
            </a:pPr>
            <a:r>
              <a:rPr lang="en-CA" dirty="0" smtClean="0">
                <a:solidFill>
                  <a:schemeClr val="tx1"/>
                </a:solidFill>
              </a:rPr>
              <a:t>It is estimated that 10% of the children that were taken to residential schools were Métis </a:t>
            </a:r>
            <a:r>
              <a:rPr lang="en-US" dirty="0" smtClean="0">
                <a:solidFill>
                  <a:schemeClr val="tx1"/>
                </a:solidFill>
              </a:rPr>
              <a:t>and </a:t>
            </a:r>
            <a:r>
              <a:rPr lang="en-US" dirty="0">
                <a:solidFill>
                  <a:schemeClr val="tx1"/>
                </a:solidFill>
              </a:rPr>
              <a:t>their experience </a:t>
            </a:r>
            <a:r>
              <a:rPr lang="en-US" dirty="0" smtClean="0">
                <a:solidFill>
                  <a:schemeClr val="tx1"/>
                </a:solidFill>
              </a:rPr>
              <a:t>was </a:t>
            </a:r>
            <a:r>
              <a:rPr lang="en-US" dirty="0">
                <a:solidFill>
                  <a:schemeClr val="tx1"/>
                </a:solidFill>
              </a:rPr>
              <a:t>unique and different to that of First Nations children.</a:t>
            </a:r>
            <a:endParaRPr lang="en-CA" dirty="0">
              <a:solidFill>
                <a:schemeClr val="tx1"/>
              </a:solidFill>
            </a:endParaRPr>
          </a:p>
          <a:p>
            <a:pPr marL="274320" indent="-256032" fontAlgn="auto">
              <a:spcAft>
                <a:spcPts val="0"/>
              </a:spcAft>
              <a:defRPr/>
            </a:pPr>
            <a:endParaRPr lang="en-CA" dirty="0"/>
          </a:p>
        </p:txBody>
      </p:sp>
      <p:sp>
        <p:nvSpPr>
          <p:cNvPr id="20483" name="Title 2"/>
          <p:cNvSpPr>
            <a:spLocks noGrp="1"/>
          </p:cNvSpPr>
          <p:nvPr>
            <p:ph type="title"/>
          </p:nvPr>
        </p:nvSpPr>
        <p:spPr bwMode="auto">
          <a:xfrm>
            <a:off x="304800" y="1082675"/>
            <a:ext cx="8229600" cy="46831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fontAlgn="auto">
              <a:spcAft>
                <a:spcPts val="0"/>
              </a:spcAft>
              <a:defRPr/>
            </a:pPr>
            <a:r>
              <a:rPr lang="en-US" altLang="en-US" dirty="0" smtClean="0">
                <a:latin typeface="Calibri" pitchFamily="34" charset="0"/>
                <a:ea typeface="ＭＳ Ｐゴシック" pitchFamily="34" charset="-128"/>
              </a:rPr>
              <a:t>Residential Schools</a:t>
            </a:r>
            <a:endParaRPr lang="en-CA" altLang="en-US" dirty="0" smtClean="0">
              <a:latin typeface="Calibri" pitchFamily="34" charset="0"/>
              <a:ea typeface="ＭＳ Ｐゴシック" pitchFamily="34" charset="-128"/>
            </a:endParaRPr>
          </a:p>
        </p:txBody>
      </p:sp>
    </p:spTree>
  </p:cSld>
  <p:clrMapOvr>
    <a:masterClrMapping/>
  </p:clrMapOvr>
  <p:transition spd="med">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304800" y="1841500"/>
            <a:ext cx="8229600" cy="3997325"/>
          </a:xfrm>
        </p:spPr>
        <p:txBody>
          <a:bodyPr/>
          <a:lstStyle/>
          <a:p>
            <a:pPr marL="0" indent="0" fontAlgn="auto">
              <a:spcAft>
                <a:spcPts val="0"/>
              </a:spcAft>
              <a:buFont typeface="Arial" pitchFamily="34" charset="0"/>
              <a:buNone/>
              <a:defRPr/>
            </a:pPr>
            <a:r>
              <a:rPr lang="en-CA" dirty="0" smtClean="0"/>
              <a:t>Métis </a:t>
            </a:r>
            <a:r>
              <a:rPr lang="en-CA" dirty="0"/>
              <a:t>attendance at residential schools varied from school to school.  Métis children were sometimes unrecorded or not distinguished from First Nations children in school records. Frequently regarded as outsiders, Métis children were often treated differently, sometimes better, sometimes worse</a:t>
            </a:r>
            <a:r>
              <a:rPr lang="en-CA" dirty="0" smtClean="0"/>
              <a:t>.</a:t>
            </a:r>
          </a:p>
          <a:p>
            <a:pPr marL="0" indent="0" fontAlgn="auto">
              <a:spcAft>
                <a:spcPts val="0"/>
              </a:spcAft>
              <a:buFont typeface="Arial" pitchFamily="34" charset="0"/>
              <a:buNone/>
              <a:defRPr/>
            </a:pPr>
            <a:endParaRPr lang="en-CA" dirty="0" smtClean="0"/>
          </a:p>
          <a:p>
            <a:pPr marL="0" indent="0" fontAlgn="auto">
              <a:spcAft>
                <a:spcPts val="0"/>
              </a:spcAft>
              <a:buFont typeface="Arial" pitchFamily="34" charset="0"/>
              <a:buNone/>
              <a:defRPr/>
            </a:pPr>
            <a:r>
              <a:rPr lang="en-CA" dirty="0" smtClean="0"/>
              <a:t>Some </a:t>
            </a:r>
            <a:r>
              <a:rPr lang="en-CA" dirty="0"/>
              <a:t>were made to work longer and harder to ‘earn’ their education. The Department of Indian Affairs classified Métis children as first, second or third-class </a:t>
            </a:r>
            <a:r>
              <a:rPr lang="en-CA" dirty="0" err="1"/>
              <a:t>Halfbreeds</a:t>
            </a:r>
            <a:r>
              <a:rPr lang="en-CA" dirty="0"/>
              <a:t> according to lifestyle and appearance. </a:t>
            </a:r>
            <a:r>
              <a:rPr lang="en-CA" dirty="0" smtClean="0"/>
              <a:t>Métis </a:t>
            </a:r>
            <a:r>
              <a:rPr lang="en-CA" dirty="0"/>
              <a:t>parents wanted their children </a:t>
            </a:r>
            <a:r>
              <a:rPr lang="en-CA" dirty="0" smtClean="0"/>
              <a:t>to receive a Euro-Canadian education </a:t>
            </a:r>
            <a:r>
              <a:rPr lang="en-CA" dirty="0"/>
              <a:t>and residential schools were often the only </a:t>
            </a:r>
            <a:r>
              <a:rPr lang="en-CA" dirty="0" smtClean="0"/>
              <a:t>option.</a:t>
            </a:r>
            <a:r>
              <a:rPr lang="en-CA" dirty="0"/>
              <a:t> </a:t>
            </a:r>
          </a:p>
          <a:p>
            <a:pPr marL="274320" indent="-256032" fontAlgn="auto">
              <a:spcAft>
                <a:spcPts val="0"/>
              </a:spcAft>
              <a:defRPr/>
            </a:pPr>
            <a:endParaRPr lang="en-CA" dirty="0"/>
          </a:p>
        </p:txBody>
      </p:sp>
      <p:sp>
        <p:nvSpPr>
          <p:cNvPr id="3" name="Title 2"/>
          <p:cNvSpPr>
            <a:spLocks noGrp="1"/>
          </p:cNvSpPr>
          <p:nvPr>
            <p:ph type="title"/>
          </p:nvPr>
        </p:nvSpPr>
        <p:spPr>
          <a:xfrm>
            <a:off x="304800" y="1082675"/>
            <a:ext cx="8229600" cy="468313"/>
          </a:xfrm>
        </p:spPr>
        <p:txBody>
          <a:bodyPr/>
          <a:lstStyle/>
          <a:p>
            <a:pPr fontAlgn="auto">
              <a:spcAft>
                <a:spcPts val="0"/>
              </a:spcAft>
              <a:defRPr/>
            </a:pPr>
            <a:r>
              <a:rPr lang="en-CA" cap="all" dirty="0"/>
              <a:t>HOW DID RS IMPACT THE MÉTIS?</a:t>
            </a:r>
          </a:p>
        </p:txBody>
      </p:sp>
    </p:spTree>
  </p:cSld>
  <p:clrMapOvr>
    <a:masterClrMapping/>
  </p:clrMapOvr>
  <p:transition spd="med">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304800" y="1841500"/>
            <a:ext cx="8229600" cy="3997325"/>
          </a:xfrm>
        </p:spPr>
        <p:txBody>
          <a:bodyPr/>
          <a:lstStyle/>
          <a:p>
            <a:pPr marL="0" indent="0" fontAlgn="auto">
              <a:spcAft>
                <a:spcPts val="0"/>
              </a:spcAft>
              <a:buFont typeface="Arial" pitchFamily="34" charset="0"/>
              <a:buNone/>
              <a:defRPr/>
            </a:pPr>
            <a:r>
              <a:rPr lang="en-CA" dirty="0" smtClean="0"/>
              <a:t>Often overlooked or marginalized in historical accounts and not eligible for compensation unless they could prove they attended a school recognized by the Indian Residential School Settlement Agreement, the Métis today continue to seek recognition and compensation for abuses suffered in both the residential and day school systems.</a:t>
            </a:r>
            <a:endParaRPr lang="en-CA" dirty="0"/>
          </a:p>
        </p:txBody>
      </p:sp>
    </p:spTree>
  </p:cSld>
  <p:clrMapOvr>
    <a:masterClrMapping/>
  </p:clrMapOvr>
  <p:transition spd="med">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descr="mothe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349329" y="1700146"/>
            <a:ext cx="3281086" cy="2209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Picture 5" descr="woman on stool"/>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729589" y="3750270"/>
            <a:ext cx="2433638" cy="284493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0484" name="Content Placeholder 10"/>
          <p:cNvSpPr>
            <a:spLocks noGrp="1"/>
          </p:cNvSpPr>
          <p:nvPr>
            <p:ph sz="quarter" idx="10"/>
          </p:nvPr>
        </p:nvSpPr>
        <p:spPr>
          <a:xfrm>
            <a:off x="304800" y="1841500"/>
            <a:ext cx="4725988" cy="3997325"/>
          </a:xfrm>
        </p:spPr>
        <p:txBody>
          <a:bodyPr/>
          <a:lstStyle/>
          <a:p>
            <a:pPr marL="0" indent="0" fontAlgn="auto">
              <a:spcBef>
                <a:spcPct val="0"/>
              </a:spcBef>
              <a:spcAft>
                <a:spcPts val="0"/>
              </a:spcAft>
              <a:buFont typeface="Arial" pitchFamily="34" charset="0"/>
              <a:buNone/>
              <a:defRPr/>
            </a:pPr>
            <a:r>
              <a:rPr lang="en-CA" altLang="en-US" dirty="0" smtClean="0">
                <a:solidFill>
                  <a:schemeClr val="tx1"/>
                </a:solidFill>
                <a:ea typeface="ＭＳ Ｐゴシック" pitchFamily="34" charset="-128"/>
                <a:cs typeface="Calibri" pitchFamily="34" charset="0"/>
              </a:rPr>
              <a:t>Many Métis went underground, others stayed quiet and those who buried their heritage became difficult to identify. </a:t>
            </a:r>
          </a:p>
          <a:p>
            <a:pPr marL="0" indent="0" fontAlgn="auto">
              <a:spcBef>
                <a:spcPct val="0"/>
              </a:spcBef>
              <a:spcAft>
                <a:spcPts val="0"/>
              </a:spcAft>
              <a:buFont typeface="Arial" pitchFamily="34" charset="0"/>
              <a:buNone/>
              <a:defRPr/>
            </a:pPr>
            <a:endParaRPr lang="en-CA" altLang="en-US" dirty="0" smtClean="0">
              <a:solidFill>
                <a:schemeClr val="tx1"/>
              </a:solidFill>
              <a:ea typeface="ＭＳ Ｐゴシック" pitchFamily="34" charset="-128"/>
              <a:cs typeface="Calibri" pitchFamily="34" charset="0"/>
            </a:endParaRPr>
          </a:p>
          <a:p>
            <a:pPr marL="0" indent="0" fontAlgn="auto">
              <a:spcBef>
                <a:spcPct val="0"/>
              </a:spcBef>
              <a:spcAft>
                <a:spcPts val="0"/>
              </a:spcAft>
              <a:buFont typeface="Arial" pitchFamily="34" charset="0"/>
              <a:buNone/>
              <a:defRPr/>
            </a:pPr>
            <a:r>
              <a:rPr lang="en-CA" altLang="en-US" dirty="0" smtClean="0">
                <a:solidFill>
                  <a:schemeClr val="tx1"/>
                </a:solidFill>
                <a:ea typeface="ＭＳ Ｐゴシック" pitchFamily="34" charset="-128"/>
                <a:cs typeface="Calibri" pitchFamily="34" charset="0"/>
              </a:rPr>
              <a:t>An awakening political movement brought out the importance of cultural identity and a desire to be recognized as a people. </a:t>
            </a:r>
            <a:br>
              <a:rPr lang="en-CA" altLang="en-US" dirty="0" smtClean="0">
                <a:solidFill>
                  <a:schemeClr val="tx1"/>
                </a:solidFill>
                <a:ea typeface="ＭＳ Ｐゴシック" pitchFamily="34" charset="-128"/>
                <a:cs typeface="Calibri" pitchFamily="34" charset="0"/>
              </a:rPr>
            </a:br>
            <a:endParaRPr lang="en-US" altLang="en-US" dirty="0" smtClean="0">
              <a:solidFill>
                <a:schemeClr val="tx1"/>
              </a:solidFill>
              <a:ea typeface="ＭＳ Ｐゴシック" pitchFamily="34" charset="-128"/>
              <a:cs typeface="Calibri" pitchFamily="34" charset="0"/>
            </a:endParaRPr>
          </a:p>
          <a:p>
            <a:pPr marL="274320" indent="-256032" fontAlgn="auto">
              <a:spcBef>
                <a:spcPct val="0"/>
              </a:spcBef>
              <a:spcAft>
                <a:spcPts val="0"/>
              </a:spcAft>
              <a:defRPr/>
            </a:pPr>
            <a:endParaRPr lang="en-US" altLang="en-US" dirty="0" smtClean="0">
              <a:solidFill>
                <a:srgbClr val="404040"/>
              </a:solidFill>
              <a:ea typeface="ＭＳ Ｐゴシック" pitchFamily="34" charset="-128"/>
              <a:cs typeface="Calibri" pitchFamily="34" charset="0"/>
            </a:endParaRPr>
          </a:p>
        </p:txBody>
      </p:sp>
      <p:sp>
        <p:nvSpPr>
          <p:cNvPr id="23557" name="Title 9"/>
          <p:cNvSpPr>
            <a:spLocks noGrp="1"/>
          </p:cNvSpPr>
          <p:nvPr>
            <p:ph type="title"/>
          </p:nvPr>
        </p:nvSpPr>
        <p:spPr bwMode="auto">
          <a:xfrm>
            <a:off x="304800" y="1082675"/>
            <a:ext cx="8229600" cy="46831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fontAlgn="auto">
              <a:spcAft>
                <a:spcPts val="0"/>
              </a:spcAft>
              <a:defRPr/>
            </a:pPr>
            <a:r>
              <a:rPr lang="en-US" altLang="en-US" dirty="0" smtClean="0">
                <a:latin typeface="Calibri" pitchFamily="34" charset="0"/>
                <a:ea typeface="ＭＳ Ｐゴシック" pitchFamily="34" charset="-128"/>
              </a:rPr>
              <a:t> Identity</a:t>
            </a:r>
          </a:p>
        </p:txBody>
      </p:sp>
    </p:spTree>
  </p:cSld>
  <p:clrMapOvr>
    <a:masterClrMapping/>
  </p:clrMapOvr>
  <p:transition spd="med">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7" name="Content Placeholder 6"/>
          <p:cNvSpPr>
            <a:spLocks noGrp="1"/>
          </p:cNvSpPr>
          <p:nvPr>
            <p:ph sz="quarter" idx="10"/>
          </p:nvPr>
        </p:nvSpPr>
        <p:spPr>
          <a:xfrm>
            <a:off x="304800" y="1841500"/>
            <a:ext cx="8229600" cy="3997325"/>
          </a:xfrm>
        </p:spPr>
        <p:txBody>
          <a:bodyPr>
            <a:normAutofit fontScale="70000" lnSpcReduction="20000"/>
          </a:bodyPr>
          <a:lstStyle/>
          <a:p>
            <a:pPr marL="0" indent="0" fontAlgn="auto">
              <a:spcBef>
                <a:spcPct val="0"/>
              </a:spcBef>
              <a:spcAft>
                <a:spcPts val="0"/>
              </a:spcAft>
              <a:buFont typeface="Arial" pitchFamily="34" charset="0"/>
              <a:buNone/>
              <a:defRPr/>
            </a:pPr>
            <a:r>
              <a:rPr lang="en-CA" altLang="en-US" sz="2500" dirty="0" smtClean="0">
                <a:solidFill>
                  <a:schemeClr val="tx1"/>
                </a:solidFill>
                <a:ea typeface="ＭＳ Ｐゴシック" pitchFamily="34" charset="-128"/>
              </a:rPr>
              <a:t>The federal and provincial governments claim to support Métis self-government. However, the provincial position is that the Métis are a federal responsibility and the federal government takes the position that Métis are a provincial responsibility. </a:t>
            </a:r>
          </a:p>
          <a:p>
            <a:pPr marL="0" indent="0" fontAlgn="auto">
              <a:spcBef>
                <a:spcPct val="0"/>
              </a:spcBef>
              <a:spcAft>
                <a:spcPts val="0"/>
              </a:spcAft>
              <a:buFont typeface="Arial" pitchFamily="34" charset="0"/>
              <a:buNone/>
              <a:defRPr/>
            </a:pPr>
            <a:endParaRPr lang="en-CA" altLang="en-US" sz="2500" dirty="0" smtClean="0">
              <a:solidFill>
                <a:schemeClr val="tx1"/>
              </a:solidFill>
              <a:ea typeface="ＭＳ Ｐゴシック" pitchFamily="34" charset="-128"/>
            </a:endParaRPr>
          </a:p>
          <a:p>
            <a:pPr marL="0" indent="0" fontAlgn="auto">
              <a:spcBef>
                <a:spcPct val="0"/>
              </a:spcBef>
              <a:spcAft>
                <a:spcPts val="0"/>
              </a:spcAft>
              <a:buFont typeface="Arial" pitchFamily="34" charset="0"/>
              <a:buNone/>
              <a:defRPr/>
            </a:pPr>
            <a:r>
              <a:rPr lang="en-CA" altLang="en-US" sz="2500" dirty="0" smtClean="0">
                <a:solidFill>
                  <a:schemeClr val="tx1"/>
                </a:solidFill>
                <a:ea typeface="ＭＳ Ｐゴシック" pitchFamily="34" charset="-128"/>
              </a:rPr>
              <a:t>On September 19, 2003, the Supreme Court affirmed that s. 35 is a substantive promise to the Métis which recognizes their distinct existence and protects their existing Aboriginal rights. *R. v. </a:t>
            </a:r>
            <a:r>
              <a:rPr lang="en-CA" altLang="en-US" sz="2500" dirty="0" err="1" smtClean="0">
                <a:solidFill>
                  <a:schemeClr val="tx1"/>
                </a:solidFill>
                <a:ea typeface="ＭＳ Ｐゴシック" pitchFamily="34" charset="-128"/>
              </a:rPr>
              <a:t>Powley</a:t>
            </a:r>
            <a:endParaRPr lang="en-CA" altLang="en-US" sz="2500" dirty="0" smtClean="0">
              <a:solidFill>
                <a:schemeClr val="tx1"/>
              </a:solidFill>
              <a:ea typeface="ＭＳ Ｐゴシック" pitchFamily="34" charset="-128"/>
            </a:endParaRPr>
          </a:p>
          <a:p>
            <a:pPr marL="0" indent="0" fontAlgn="auto">
              <a:spcBef>
                <a:spcPct val="0"/>
              </a:spcBef>
              <a:spcAft>
                <a:spcPts val="0"/>
              </a:spcAft>
              <a:buFont typeface="Arial" pitchFamily="34" charset="0"/>
              <a:buNone/>
              <a:defRPr/>
            </a:pPr>
            <a:endParaRPr lang="en-CA" altLang="en-US" sz="2500" dirty="0" smtClean="0">
              <a:solidFill>
                <a:schemeClr val="tx1"/>
              </a:solidFill>
              <a:ea typeface="ＭＳ Ｐゴシック" pitchFamily="34" charset="-128"/>
            </a:endParaRPr>
          </a:p>
          <a:p>
            <a:pPr marL="0" indent="0" fontAlgn="auto">
              <a:spcBef>
                <a:spcPct val="0"/>
              </a:spcBef>
              <a:spcAft>
                <a:spcPts val="0"/>
              </a:spcAft>
              <a:buFont typeface="Arial" pitchFamily="34" charset="0"/>
              <a:buNone/>
              <a:defRPr/>
            </a:pPr>
            <a:r>
              <a:rPr lang="en-CA" altLang="en-US" sz="2500" dirty="0" smtClean="0">
                <a:solidFill>
                  <a:schemeClr val="tx1"/>
                </a:solidFill>
                <a:ea typeface="ＭＳ Ｐゴシック" pitchFamily="34" charset="-128"/>
              </a:rPr>
              <a:t>On January 8, 2013, </a:t>
            </a:r>
            <a:r>
              <a:rPr lang="en-US" altLang="en-US" sz="2500" dirty="0" smtClean="0">
                <a:solidFill>
                  <a:schemeClr val="tx1"/>
                </a:solidFill>
                <a:ea typeface="ＭＳ Ｐゴシック" pitchFamily="34" charset="-128"/>
              </a:rPr>
              <a:t>the Federal Court ruled that 200,000 Métis and 400,000 non-status Indians in Canada are indeed "Indians" under the Constitution Act, and fall under federal jurisdiction. </a:t>
            </a:r>
          </a:p>
          <a:p>
            <a:pPr marL="0" indent="0" fontAlgn="auto">
              <a:spcBef>
                <a:spcPct val="0"/>
              </a:spcBef>
              <a:spcAft>
                <a:spcPts val="0"/>
              </a:spcAft>
              <a:buFont typeface="Arial" pitchFamily="34" charset="0"/>
              <a:buNone/>
              <a:defRPr/>
            </a:pPr>
            <a:endParaRPr lang="en-US" altLang="en-US" sz="2500" dirty="0" smtClean="0">
              <a:solidFill>
                <a:schemeClr val="tx1"/>
              </a:solidFill>
              <a:ea typeface="ＭＳ Ｐゴシック" pitchFamily="34" charset="-128"/>
            </a:endParaRPr>
          </a:p>
          <a:p>
            <a:pPr marL="0" indent="0" fontAlgn="auto">
              <a:spcBef>
                <a:spcPct val="0"/>
              </a:spcBef>
              <a:spcAft>
                <a:spcPts val="0"/>
              </a:spcAft>
              <a:buFont typeface="Arial" pitchFamily="34" charset="0"/>
              <a:buNone/>
              <a:defRPr/>
            </a:pPr>
            <a:r>
              <a:rPr lang="en-US" altLang="en-US" sz="2500" dirty="0" smtClean="0">
                <a:solidFill>
                  <a:schemeClr val="tx1"/>
                </a:solidFill>
                <a:ea typeface="ＭＳ Ｐゴシック" pitchFamily="34" charset="-128"/>
              </a:rPr>
              <a:t>"</a:t>
            </a:r>
            <a:r>
              <a:rPr lang="en-US" altLang="en-US" sz="2500" dirty="0">
                <a:solidFill>
                  <a:schemeClr val="tx1"/>
                </a:solidFill>
                <a:ea typeface="ＭＳ Ｐゴシック" pitchFamily="34" charset="-128"/>
              </a:rPr>
              <a:t>The recognition of Métis and non-status Indian as Indians under section 91(24) should accord a further level of respect and reconciliation by removing the constitutional uncertainty surrounding these groups," Federal Court Judge Michael Phelan </a:t>
            </a:r>
            <a:r>
              <a:rPr lang="en-US" altLang="en-US" sz="2500" dirty="0" smtClean="0">
                <a:solidFill>
                  <a:schemeClr val="tx1"/>
                </a:solidFill>
                <a:ea typeface="ＭＳ Ｐゴシック" pitchFamily="34" charset="-128"/>
              </a:rPr>
              <a:t>wrote.</a:t>
            </a:r>
            <a:endParaRPr lang="en-US" altLang="en-US" sz="2500" dirty="0">
              <a:solidFill>
                <a:schemeClr val="tx1"/>
              </a:solidFill>
              <a:ea typeface="ＭＳ Ｐゴシック" pitchFamily="34" charset="-128"/>
            </a:endParaRPr>
          </a:p>
          <a:p>
            <a:pPr marL="274320" indent="-256032" fontAlgn="auto">
              <a:spcBef>
                <a:spcPct val="0"/>
              </a:spcBef>
              <a:spcAft>
                <a:spcPts val="0"/>
              </a:spcAft>
              <a:defRPr/>
            </a:pPr>
            <a:endParaRPr lang="en-US" altLang="en-US" dirty="0" smtClean="0">
              <a:solidFill>
                <a:srgbClr val="404040"/>
              </a:solidFill>
              <a:ea typeface="ＭＳ Ｐゴシック" pitchFamily="34" charset="-128"/>
            </a:endParaRPr>
          </a:p>
          <a:p>
            <a:pPr marL="274320" indent="-256032" fontAlgn="auto">
              <a:spcBef>
                <a:spcPct val="0"/>
              </a:spcBef>
              <a:spcAft>
                <a:spcPts val="0"/>
              </a:spcAft>
              <a:defRPr/>
            </a:pPr>
            <a:endParaRPr lang="en-US" altLang="en-US" dirty="0" smtClean="0">
              <a:solidFill>
                <a:srgbClr val="404040"/>
              </a:solidFill>
              <a:ea typeface="ＭＳ Ｐゴシック" pitchFamily="34" charset="-128"/>
            </a:endParaRPr>
          </a:p>
        </p:txBody>
      </p:sp>
      <p:sp>
        <p:nvSpPr>
          <p:cNvPr id="24579" name="Title 2"/>
          <p:cNvSpPr>
            <a:spLocks noGrp="1"/>
          </p:cNvSpPr>
          <p:nvPr>
            <p:ph type="title"/>
          </p:nvPr>
        </p:nvSpPr>
        <p:spPr bwMode="auto">
          <a:xfrm>
            <a:off x="304800" y="1082675"/>
            <a:ext cx="8229600" cy="46831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fontAlgn="auto">
              <a:spcAft>
                <a:spcPts val="0"/>
              </a:spcAft>
              <a:defRPr/>
            </a:pPr>
            <a:r>
              <a:rPr lang="en-US" altLang="en-US" dirty="0" smtClean="0">
                <a:latin typeface="Calibri" pitchFamily="34" charset="0"/>
                <a:ea typeface="ＭＳ Ｐゴシック" pitchFamily="34" charset="-128"/>
              </a:rPr>
              <a:t>Federal or Provincial?</a:t>
            </a:r>
          </a:p>
        </p:txBody>
      </p:sp>
    </p:spTree>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3" name="Picture 5" descr="Fiddle &amp; sash"/>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770150" y="1997839"/>
            <a:ext cx="2594389" cy="43434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171" name="Content Placeholder 15"/>
          <p:cNvSpPr>
            <a:spLocks noGrp="1"/>
          </p:cNvSpPr>
          <p:nvPr>
            <p:ph sz="quarter" idx="10"/>
          </p:nvPr>
        </p:nvSpPr>
        <p:spPr>
          <a:xfrm>
            <a:off x="304800" y="1841500"/>
            <a:ext cx="5221288" cy="3997325"/>
          </a:xfrm>
        </p:spPr>
        <p:txBody>
          <a:bodyPr anchor="t" anchorCtr="0"/>
          <a:lstStyle/>
          <a:p>
            <a:pPr marL="0" indent="0" fontAlgn="auto">
              <a:spcAft>
                <a:spcPts val="0"/>
              </a:spcAft>
              <a:buFont typeface="Arial" pitchFamily="34" charset="0"/>
              <a:buNone/>
              <a:defRPr/>
            </a:pPr>
            <a:r>
              <a:rPr lang="en-CA" dirty="0" smtClean="0"/>
              <a:t>The Métis are one of three Aboriginal groups in Canada originating in the fur trade era, primarily in Western Canada. </a:t>
            </a:r>
          </a:p>
          <a:p>
            <a:pPr marL="0" indent="0" fontAlgn="auto">
              <a:spcAft>
                <a:spcPts val="0"/>
              </a:spcAft>
              <a:buFont typeface="Arial" pitchFamily="34" charset="0"/>
              <a:buNone/>
              <a:defRPr/>
            </a:pPr>
            <a:endParaRPr lang="en-CA" dirty="0" smtClean="0"/>
          </a:p>
          <a:p>
            <a:pPr marL="0" indent="0" fontAlgn="auto">
              <a:spcAft>
                <a:spcPts val="0"/>
              </a:spcAft>
              <a:buFont typeface="Arial" pitchFamily="34" charset="0"/>
              <a:buNone/>
              <a:defRPr/>
            </a:pPr>
            <a:r>
              <a:rPr lang="en-CA" dirty="0" smtClean="0"/>
              <a:t>Métis are neither Indian nor European, but both; the offspring of First Nations and the employees of the Hudson’s Bay and North West Companies. The children of these mixed relationships became the mothers and fathers of the Métis Nation.</a:t>
            </a:r>
          </a:p>
        </p:txBody>
      </p:sp>
      <p:sp>
        <p:nvSpPr>
          <p:cNvPr id="7172" name="Title 5"/>
          <p:cNvSpPr>
            <a:spLocks noGrp="1"/>
          </p:cNvSpPr>
          <p:nvPr>
            <p:ph type="title"/>
          </p:nvPr>
        </p:nvSpPr>
        <p:spPr bwMode="auto">
          <a:xfrm>
            <a:off x="304800" y="1082675"/>
            <a:ext cx="8229600" cy="46831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fontAlgn="auto">
              <a:spcAft>
                <a:spcPts val="0"/>
              </a:spcAft>
              <a:defRPr/>
            </a:pPr>
            <a:r>
              <a:rPr lang="en-US" altLang="en-US" dirty="0" smtClean="0">
                <a:latin typeface="Calibri" pitchFamily="34" charset="0"/>
                <a:ea typeface="ＭＳ Ｐゴシック" pitchFamily="34" charset="-128"/>
              </a:rPr>
              <a:t>Who are the Métis?</a:t>
            </a:r>
          </a:p>
        </p:txBody>
      </p:sp>
    </p:spTree>
  </p:cSld>
  <p:clrMapOvr>
    <a:masterClrMapping/>
  </p:clrMapOvr>
  <p:transition spd="med">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21506" name="Content Placeholder 8"/>
          <p:cNvSpPr>
            <a:spLocks noGrp="1"/>
          </p:cNvSpPr>
          <p:nvPr>
            <p:ph sz="quarter" idx="10"/>
          </p:nvPr>
        </p:nvSpPr>
        <p:spPr>
          <a:xfrm>
            <a:off x="304800" y="1841500"/>
            <a:ext cx="8229600" cy="3997325"/>
          </a:xfrm>
        </p:spPr>
        <p:txBody>
          <a:bodyPr/>
          <a:lstStyle/>
          <a:p>
            <a:pPr marL="0" indent="0" fontAlgn="auto">
              <a:spcBef>
                <a:spcPct val="0"/>
              </a:spcBef>
              <a:spcAft>
                <a:spcPts val="0"/>
              </a:spcAft>
              <a:buFont typeface="Arial" pitchFamily="34" charset="0"/>
              <a:buNone/>
              <a:defRPr/>
            </a:pPr>
            <a:r>
              <a:rPr lang="en-US" altLang="en-US" dirty="0" smtClean="0">
                <a:solidFill>
                  <a:schemeClr val="tx1"/>
                </a:solidFill>
                <a:ea typeface="ＭＳ Ｐゴシック" pitchFamily="34" charset="-128"/>
                <a:cs typeface="Calibri" pitchFamily="34" charset="0"/>
              </a:rPr>
              <a:t>On March 8, 2013 the Supreme Court  ruled  that the federal government was "ineffectual and inequitable" in how it handed out land to Métis children in Manitoba more than 130 years ago.</a:t>
            </a:r>
          </a:p>
          <a:p>
            <a:pPr marL="0" indent="0" fontAlgn="auto">
              <a:spcBef>
                <a:spcPct val="0"/>
              </a:spcBef>
              <a:spcAft>
                <a:spcPts val="0"/>
              </a:spcAft>
              <a:buFont typeface="Arial" pitchFamily="34" charset="0"/>
              <a:buNone/>
              <a:defRPr/>
            </a:pPr>
            <a:endParaRPr lang="en-US" altLang="en-US" dirty="0" smtClean="0">
              <a:solidFill>
                <a:schemeClr val="tx1"/>
              </a:solidFill>
              <a:ea typeface="ＭＳ Ｐゴシック" pitchFamily="34" charset="-128"/>
              <a:cs typeface="Calibri" pitchFamily="34" charset="0"/>
            </a:endParaRPr>
          </a:p>
          <a:p>
            <a:pPr marL="0" indent="0" fontAlgn="auto">
              <a:spcBef>
                <a:spcPct val="0"/>
              </a:spcBef>
              <a:spcAft>
                <a:spcPts val="0"/>
              </a:spcAft>
              <a:buFont typeface="Arial" pitchFamily="34" charset="0"/>
              <a:buNone/>
              <a:defRPr/>
            </a:pPr>
            <a:r>
              <a:rPr lang="en-US" altLang="en-US" dirty="0" smtClean="0">
                <a:solidFill>
                  <a:schemeClr val="tx1"/>
                </a:solidFill>
                <a:ea typeface="ＭＳ Ｐゴシック" pitchFamily="34" charset="-128"/>
                <a:cs typeface="Calibri" pitchFamily="34" charset="0"/>
              </a:rPr>
              <a:t>The case stemmed from Manitoba's entry into Confederation in 1870. In negotiations with the Métis, Canada agreed to deliver 1.4 million acres of land (section 31 of the </a:t>
            </a:r>
            <a:r>
              <a:rPr lang="en-US" altLang="en-US" i="1" dirty="0" smtClean="0">
                <a:solidFill>
                  <a:schemeClr val="tx1"/>
                </a:solidFill>
                <a:ea typeface="ＭＳ Ｐゴシック" pitchFamily="34" charset="-128"/>
                <a:cs typeface="Calibri" pitchFamily="34" charset="0"/>
              </a:rPr>
              <a:t>Manitoba Act</a:t>
            </a:r>
            <a:r>
              <a:rPr lang="en-US" altLang="en-US" dirty="0" smtClean="0">
                <a:solidFill>
                  <a:schemeClr val="tx1"/>
                </a:solidFill>
                <a:ea typeface="ＭＳ Ｐゴシック" pitchFamily="34" charset="-128"/>
                <a:cs typeface="Calibri" pitchFamily="34" charset="0"/>
              </a:rPr>
              <a:t>).</a:t>
            </a:r>
          </a:p>
          <a:p>
            <a:pPr marL="0" indent="0" fontAlgn="auto">
              <a:spcBef>
                <a:spcPct val="0"/>
              </a:spcBef>
              <a:spcAft>
                <a:spcPts val="0"/>
              </a:spcAft>
              <a:buFont typeface="Arial" pitchFamily="34" charset="0"/>
              <a:buNone/>
              <a:defRPr/>
            </a:pPr>
            <a:endParaRPr lang="en-US" altLang="en-US" dirty="0" smtClean="0">
              <a:solidFill>
                <a:schemeClr val="tx1"/>
              </a:solidFill>
              <a:ea typeface="ＭＳ Ｐゴシック" pitchFamily="34" charset="-128"/>
              <a:cs typeface="Calibri" pitchFamily="34" charset="0"/>
            </a:endParaRPr>
          </a:p>
          <a:p>
            <a:pPr marL="0" indent="0" fontAlgn="auto">
              <a:spcBef>
                <a:spcPct val="0"/>
              </a:spcBef>
              <a:spcAft>
                <a:spcPts val="0"/>
              </a:spcAft>
              <a:buFont typeface="Arial" pitchFamily="34" charset="0"/>
              <a:buNone/>
              <a:defRPr/>
            </a:pPr>
            <a:r>
              <a:rPr lang="en-US" altLang="en-US" dirty="0" smtClean="0">
                <a:solidFill>
                  <a:schemeClr val="tx1"/>
                </a:solidFill>
                <a:ea typeface="ＭＳ Ｐゴシック" pitchFamily="34" charset="-128"/>
                <a:cs typeface="Calibri" pitchFamily="34" charset="0"/>
              </a:rPr>
              <a:t>The Manitoba Metis Federation (MMF) argued the crown never lived up to its obligation and that delays and mistakes meant the land was never fully delivered as promised. The MMF won its argument in </a:t>
            </a:r>
            <a:r>
              <a:rPr lang="en-US" dirty="0" smtClean="0">
                <a:solidFill>
                  <a:schemeClr val="tx1"/>
                </a:solidFill>
              </a:rPr>
              <a:t>a 6-2 decision by the Supreme Court.</a:t>
            </a:r>
            <a:endParaRPr lang="en-US" altLang="en-US" dirty="0" smtClean="0">
              <a:solidFill>
                <a:schemeClr val="tx1"/>
              </a:solidFill>
              <a:ea typeface="ＭＳ Ｐゴシック" pitchFamily="34" charset="-128"/>
              <a:cs typeface="Calibri" pitchFamily="34" charset="0"/>
            </a:endParaRPr>
          </a:p>
          <a:p>
            <a:pPr marL="274320" indent="-256032" fontAlgn="auto">
              <a:spcBef>
                <a:spcPct val="0"/>
              </a:spcBef>
              <a:spcAft>
                <a:spcPts val="0"/>
              </a:spcAft>
              <a:defRPr/>
            </a:pPr>
            <a:endParaRPr lang="en-US" altLang="en-US" dirty="0" smtClean="0">
              <a:solidFill>
                <a:srgbClr val="404040"/>
              </a:solidFill>
              <a:ea typeface="ＭＳ Ｐゴシック" pitchFamily="34" charset="-128"/>
              <a:cs typeface="Calibri" pitchFamily="34" charset="0"/>
            </a:endParaRPr>
          </a:p>
        </p:txBody>
      </p:sp>
      <p:sp>
        <p:nvSpPr>
          <p:cNvPr id="25603" name="Title 7"/>
          <p:cNvSpPr>
            <a:spLocks noGrp="1"/>
          </p:cNvSpPr>
          <p:nvPr>
            <p:ph type="title"/>
          </p:nvPr>
        </p:nvSpPr>
        <p:spPr bwMode="auto">
          <a:xfrm>
            <a:off x="304800" y="1082675"/>
            <a:ext cx="8229600" cy="46831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fontAlgn="auto">
              <a:spcAft>
                <a:spcPts val="0"/>
              </a:spcAft>
              <a:defRPr/>
            </a:pPr>
            <a:r>
              <a:rPr lang="en-US" altLang="en-US" dirty="0" smtClean="0">
                <a:latin typeface="Calibri" pitchFamily="34" charset="0"/>
                <a:ea typeface="ＭＳ Ｐゴシック" pitchFamily="34" charset="-128"/>
              </a:rPr>
              <a:t>Update – Supreme Court Decision</a:t>
            </a:r>
          </a:p>
        </p:txBody>
      </p:sp>
    </p:spTree>
  </p:cSld>
  <p:clrMapOvr>
    <a:masterClrMapping/>
  </p:clrMapOvr>
  <p:transition spd="med">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pic>
        <p:nvPicPr>
          <p:cNvPr id="5" name="Picture 4" descr="populationgraph.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89116" y="1935646"/>
            <a:ext cx="6722076" cy="455980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6627" name="Title 8"/>
          <p:cNvSpPr>
            <a:spLocks noGrp="1"/>
          </p:cNvSpPr>
          <p:nvPr>
            <p:ph type="title"/>
          </p:nvPr>
        </p:nvSpPr>
        <p:spPr bwMode="auto">
          <a:xfrm>
            <a:off x="304800" y="1082675"/>
            <a:ext cx="8229600" cy="46831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fontAlgn="auto">
              <a:spcAft>
                <a:spcPts val="0"/>
              </a:spcAft>
              <a:defRPr/>
            </a:pPr>
            <a:r>
              <a:rPr lang="en-US" altLang="en-US" dirty="0" smtClean="0">
                <a:latin typeface="Calibri" pitchFamily="34" charset="0"/>
                <a:ea typeface="ＭＳ Ｐゴシック" pitchFamily="34" charset="-128"/>
              </a:rPr>
              <a:t>Demographics</a:t>
            </a:r>
          </a:p>
        </p:txBody>
      </p:sp>
    </p:spTree>
  </p:cSld>
  <p:clrMapOvr>
    <a:masterClrMapping/>
  </p:clrMapOvr>
  <p:transition spd="med">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578" name="Content Placeholder 8"/>
          <p:cNvSpPr>
            <a:spLocks noGrp="1"/>
          </p:cNvSpPr>
          <p:nvPr>
            <p:ph sz="quarter" idx="10"/>
          </p:nvPr>
        </p:nvSpPr>
        <p:spPr>
          <a:xfrm>
            <a:off x="304800" y="1841500"/>
            <a:ext cx="8229600" cy="3997325"/>
          </a:xfrm>
        </p:spPr>
        <p:txBody>
          <a:bodyPr/>
          <a:lstStyle/>
          <a:p>
            <a:pPr marL="0" indent="0" fontAlgn="auto">
              <a:spcBef>
                <a:spcPct val="0"/>
              </a:spcBef>
              <a:spcAft>
                <a:spcPts val="0"/>
              </a:spcAft>
              <a:buFont typeface="Arial" pitchFamily="34" charset="0"/>
              <a:buNone/>
              <a:defRPr/>
            </a:pPr>
            <a:r>
              <a:rPr lang="en-CA" dirty="0" smtClean="0">
                <a:solidFill>
                  <a:schemeClr val="tx1"/>
                </a:solidFill>
              </a:rPr>
              <a:t>According to the 2006 census, Métis account for 34% of the Aboriginal population. This population has almost doubled (increasing by 91%) since 1996 and 33% between 2001 and 2006, compared to 5% for all of Canada.</a:t>
            </a:r>
          </a:p>
          <a:p>
            <a:pPr marL="0" indent="0" fontAlgn="auto">
              <a:spcBef>
                <a:spcPct val="0"/>
              </a:spcBef>
              <a:spcAft>
                <a:spcPts val="0"/>
              </a:spcAft>
              <a:buFont typeface="Arial" pitchFamily="34" charset="0"/>
              <a:buNone/>
              <a:defRPr/>
            </a:pPr>
            <a:endParaRPr lang="en-CA" altLang="en-US" dirty="0" smtClean="0">
              <a:solidFill>
                <a:schemeClr val="tx1"/>
              </a:solidFill>
              <a:ea typeface="ＭＳ Ｐゴシック" pitchFamily="34" charset="-128"/>
              <a:cs typeface="Calibri" pitchFamily="34" charset="0"/>
            </a:endParaRPr>
          </a:p>
          <a:p>
            <a:pPr marL="0" indent="0" fontAlgn="auto">
              <a:spcBef>
                <a:spcPct val="0"/>
              </a:spcBef>
              <a:spcAft>
                <a:spcPts val="0"/>
              </a:spcAft>
              <a:buFont typeface="Arial" pitchFamily="34" charset="0"/>
              <a:buNone/>
              <a:defRPr/>
            </a:pPr>
            <a:r>
              <a:rPr lang="en-CA" altLang="en-US" dirty="0" smtClean="0">
                <a:solidFill>
                  <a:schemeClr val="tx1"/>
                </a:solidFill>
                <a:ea typeface="ＭＳ Ｐゴシック" pitchFamily="34" charset="-128"/>
                <a:cs typeface="Calibri" pitchFamily="34" charset="0"/>
              </a:rPr>
              <a:t>About 87% of Métis lived in either the western provinces or Ontario. </a:t>
            </a:r>
          </a:p>
          <a:p>
            <a:pPr marL="0" indent="0" fontAlgn="auto">
              <a:spcBef>
                <a:spcPct val="0"/>
              </a:spcBef>
              <a:spcAft>
                <a:spcPts val="0"/>
              </a:spcAft>
              <a:buFont typeface="Arial" pitchFamily="34" charset="0"/>
              <a:buNone/>
              <a:defRPr/>
            </a:pPr>
            <a:endParaRPr lang="en-US" altLang="en-US" dirty="0" smtClean="0">
              <a:solidFill>
                <a:schemeClr val="tx1"/>
              </a:solidFill>
              <a:ea typeface="ＭＳ Ｐゴシック" pitchFamily="34" charset="-128"/>
              <a:cs typeface="Calibri" pitchFamily="34" charset="0"/>
            </a:endParaRPr>
          </a:p>
          <a:p>
            <a:pPr marL="0" indent="0" fontAlgn="auto">
              <a:spcBef>
                <a:spcPct val="0"/>
              </a:spcBef>
              <a:spcAft>
                <a:spcPts val="0"/>
              </a:spcAft>
              <a:buFont typeface="Arial" pitchFamily="34" charset="0"/>
              <a:buNone/>
              <a:defRPr/>
            </a:pPr>
            <a:r>
              <a:rPr lang="en-US" altLang="en-US" dirty="0" smtClean="0">
                <a:solidFill>
                  <a:schemeClr val="tx1"/>
                </a:solidFill>
                <a:ea typeface="ＭＳ Ｐゴシック" pitchFamily="34" charset="-128"/>
                <a:cs typeface="Calibri" pitchFamily="34" charset="0"/>
              </a:rPr>
              <a:t>Largest Métis populations by city:</a:t>
            </a:r>
          </a:p>
          <a:p>
            <a:pPr marL="0" indent="0" fontAlgn="auto">
              <a:spcBef>
                <a:spcPct val="0"/>
              </a:spcBef>
              <a:spcAft>
                <a:spcPts val="0"/>
              </a:spcAft>
              <a:buFont typeface="Arial" pitchFamily="34" charset="0"/>
              <a:buNone/>
              <a:defRPr/>
            </a:pPr>
            <a:r>
              <a:rPr lang="en-US" altLang="en-US" dirty="0" smtClean="0">
                <a:solidFill>
                  <a:schemeClr val="tx1"/>
                </a:solidFill>
                <a:ea typeface="ＭＳ Ｐゴシック" pitchFamily="34" charset="-128"/>
                <a:cs typeface="Calibri" pitchFamily="34" charset="0"/>
              </a:rPr>
              <a:t>Winnipeg- 40,980</a:t>
            </a:r>
          </a:p>
          <a:p>
            <a:pPr marL="0" indent="0" fontAlgn="auto">
              <a:spcBef>
                <a:spcPct val="0"/>
              </a:spcBef>
              <a:spcAft>
                <a:spcPts val="0"/>
              </a:spcAft>
              <a:buFont typeface="Arial" pitchFamily="34" charset="0"/>
              <a:buNone/>
              <a:defRPr/>
            </a:pPr>
            <a:r>
              <a:rPr lang="en-US" altLang="en-US" dirty="0" smtClean="0">
                <a:solidFill>
                  <a:schemeClr val="tx1"/>
                </a:solidFill>
                <a:ea typeface="ＭＳ Ｐゴシック" pitchFamily="34" charset="-128"/>
                <a:cs typeface="Calibri" pitchFamily="34" charset="0"/>
              </a:rPr>
              <a:t>Edmonton - 27,740</a:t>
            </a:r>
          </a:p>
          <a:p>
            <a:pPr marL="0" indent="0" fontAlgn="auto">
              <a:spcBef>
                <a:spcPct val="0"/>
              </a:spcBef>
              <a:spcAft>
                <a:spcPts val="0"/>
              </a:spcAft>
              <a:buFont typeface="Arial" pitchFamily="34" charset="0"/>
              <a:buNone/>
              <a:defRPr/>
            </a:pPr>
            <a:r>
              <a:rPr lang="en-US" altLang="en-US" dirty="0" smtClean="0">
                <a:solidFill>
                  <a:schemeClr val="tx1"/>
                </a:solidFill>
                <a:ea typeface="ＭＳ Ｐゴシック" pitchFamily="34" charset="-128"/>
                <a:cs typeface="Calibri" pitchFamily="34" charset="0"/>
              </a:rPr>
              <a:t>Vancouver - 15,070</a:t>
            </a:r>
          </a:p>
          <a:p>
            <a:pPr marL="0" indent="0" fontAlgn="auto">
              <a:spcBef>
                <a:spcPct val="0"/>
              </a:spcBef>
              <a:spcAft>
                <a:spcPts val="0"/>
              </a:spcAft>
              <a:buFont typeface="Arial" pitchFamily="34" charset="0"/>
              <a:buNone/>
              <a:defRPr/>
            </a:pPr>
            <a:r>
              <a:rPr lang="en-US" altLang="en-US" dirty="0" smtClean="0">
                <a:solidFill>
                  <a:schemeClr val="tx1"/>
                </a:solidFill>
                <a:ea typeface="ＭＳ Ｐゴシック" pitchFamily="34" charset="-128"/>
                <a:cs typeface="Calibri" pitchFamily="34" charset="0"/>
              </a:rPr>
              <a:t>Calgary - 14,770</a:t>
            </a:r>
          </a:p>
          <a:p>
            <a:pPr marL="0" indent="0" fontAlgn="auto">
              <a:spcBef>
                <a:spcPct val="0"/>
              </a:spcBef>
              <a:spcAft>
                <a:spcPts val="0"/>
              </a:spcAft>
              <a:buFont typeface="Arial" pitchFamily="34" charset="0"/>
              <a:buNone/>
              <a:defRPr/>
            </a:pPr>
            <a:r>
              <a:rPr lang="en-US" altLang="en-US" dirty="0" smtClean="0">
                <a:solidFill>
                  <a:schemeClr val="tx1"/>
                </a:solidFill>
                <a:ea typeface="ＭＳ Ｐゴシック" pitchFamily="34" charset="-128"/>
                <a:cs typeface="Calibri" pitchFamily="34" charset="0"/>
              </a:rPr>
              <a:t>Saskatoon - 9,610</a:t>
            </a:r>
          </a:p>
          <a:p>
            <a:pPr marL="274320" indent="-256032" fontAlgn="auto">
              <a:spcBef>
                <a:spcPct val="0"/>
              </a:spcBef>
              <a:spcAft>
                <a:spcPts val="0"/>
              </a:spcAft>
              <a:defRPr/>
            </a:pPr>
            <a:endParaRPr lang="en-US" altLang="en-US" dirty="0" smtClean="0">
              <a:solidFill>
                <a:srgbClr val="404040"/>
              </a:solidFill>
              <a:ea typeface="ＭＳ Ｐゴシック" pitchFamily="34" charset="-128"/>
              <a:cs typeface="Calibri" pitchFamily="34" charset="0"/>
            </a:endParaRPr>
          </a:p>
          <a:p>
            <a:pPr marL="274320" indent="-256032" fontAlgn="auto">
              <a:spcBef>
                <a:spcPct val="0"/>
              </a:spcBef>
              <a:spcAft>
                <a:spcPts val="0"/>
              </a:spcAft>
              <a:defRPr/>
            </a:pPr>
            <a:endParaRPr lang="en-US" altLang="en-US" dirty="0" smtClean="0">
              <a:solidFill>
                <a:srgbClr val="404040"/>
              </a:solidFill>
              <a:ea typeface="ＭＳ Ｐゴシック" pitchFamily="34" charset="-128"/>
              <a:cs typeface="Calibri" pitchFamily="34" charset="0"/>
            </a:endParaRPr>
          </a:p>
        </p:txBody>
      </p:sp>
      <p:sp>
        <p:nvSpPr>
          <p:cNvPr id="27651" name="Title 7"/>
          <p:cNvSpPr>
            <a:spLocks noGrp="1"/>
          </p:cNvSpPr>
          <p:nvPr>
            <p:ph type="title"/>
          </p:nvPr>
        </p:nvSpPr>
        <p:spPr bwMode="auto">
          <a:xfrm>
            <a:off x="304800" y="1082675"/>
            <a:ext cx="8229600" cy="46831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fontAlgn="auto">
              <a:spcAft>
                <a:spcPts val="0"/>
              </a:spcAft>
              <a:defRPr/>
            </a:pPr>
            <a:r>
              <a:rPr lang="en-US" altLang="en-US" dirty="0" smtClean="0">
                <a:latin typeface="Calibri" pitchFamily="34" charset="0"/>
                <a:ea typeface="ＭＳ Ｐゴシック" pitchFamily="34" charset="-128"/>
              </a:rPr>
              <a:t>Métis Demographics</a:t>
            </a:r>
            <a:br>
              <a:rPr lang="en-US" altLang="en-US" dirty="0" smtClean="0">
                <a:latin typeface="Calibri" pitchFamily="34" charset="0"/>
                <a:ea typeface="ＭＳ Ｐゴシック" pitchFamily="34" charset="-128"/>
              </a:rPr>
            </a:br>
            <a:endParaRPr lang="en-US" altLang="en-US" dirty="0" smtClean="0">
              <a:latin typeface="Calibri" pitchFamily="34" charset="0"/>
              <a:ea typeface="ＭＳ Ｐゴシック" pitchFamily="34" charset="-128"/>
            </a:endParaRPr>
          </a:p>
        </p:txBody>
      </p:sp>
    </p:spTree>
  </p:cSld>
  <p:clrMapOvr>
    <a:masterClrMapping/>
  </p:clrMapOvr>
  <p:transition spd="med">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602" name="Content Placeholder 8"/>
          <p:cNvSpPr>
            <a:spLocks noGrp="1"/>
          </p:cNvSpPr>
          <p:nvPr>
            <p:ph sz="quarter" idx="10"/>
          </p:nvPr>
        </p:nvSpPr>
        <p:spPr>
          <a:xfrm>
            <a:off x="304800" y="1841500"/>
            <a:ext cx="8229600" cy="3997325"/>
          </a:xfrm>
        </p:spPr>
        <p:txBody>
          <a:bodyPr/>
          <a:lstStyle/>
          <a:p>
            <a:pPr marL="0" indent="0" fontAlgn="auto">
              <a:spcBef>
                <a:spcPct val="0"/>
              </a:spcBef>
              <a:spcAft>
                <a:spcPts val="0"/>
              </a:spcAft>
              <a:buFont typeface="Arial" pitchFamily="34" charset="0"/>
              <a:buNone/>
              <a:defRPr/>
            </a:pPr>
            <a:r>
              <a:rPr lang="en-US" altLang="en-US" dirty="0" smtClean="0">
                <a:solidFill>
                  <a:schemeClr val="tx1"/>
                </a:solidFill>
                <a:ea typeface="ＭＳ Ｐゴシック" pitchFamily="34" charset="-128"/>
                <a:cs typeface="Calibri" pitchFamily="34" charset="0"/>
              </a:rPr>
              <a:t>The urban </a:t>
            </a:r>
            <a:r>
              <a:rPr lang="en-US" altLang="en-US" dirty="0" err="1" smtClean="0">
                <a:solidFill>
                  <a:schemeClr val="tx1"/>
                </a:solidFill>
                <a:ea typeface="ＭＳ Ｐゴシック" pitchFamily="34" charset="-128"/>
                <a:cs typeface="Calibri" pitchFamily="34" charset="0"/>
              </a:rPr>
              <a:t>centre</a:t>
            </a:r>
            <a:r>
              <a:rPr lang="en-US" altLang="en-US" dirty="0" smtClean="0">
                <a:solidFill>
                  <a:schemeClr val="tx1"/>
                </a:solidFill>
                <a:ea typeface="ＭＳ Ｐゴシック" pitchFamily="34" charset="-128"/>
                <a:cs typeface="Calibri" pitchFamily="34" charset="0"/>
              </a:rPr>
              <a:t> with the highest concentration of Métis people was Prince Albert, Saskatchewan, where about 1 out of 6 (17%) residents were Métis.</a:t>
            </a:r>
          </a:p>
          <a:p>
            <a:pPr marL="0" indent="0" fontAlgn="auto">
              <a:spcBef>
                <a:spcPct val="0"/>
              </a:spcBef>
              <a:spcAft>
                <a:spcPts val="0"/>
              </a:spcAft>
              <a:buFont typeface="Arial" pitchFamily="34" charset="0"/>
              <a:buNone/>
              <a:defRPr/>
            </a:pPr>
            <a:endParaRPr lang="en-US" altLang="en-US" dirty="0" smtClean="0">
              <a:solidFill>
                <a:schemeClr val="tx1"/>
              </a:solidFill>
              <a:ea typeface="ＭＳ Ｐゴシック" pitchFamily="34" charset="-128"/>
              <a:cs typeface="Calibri" pitchFamily="34" charset="0"/>
            </a:endParaRPr>
          </a:p>
          <a:p>
            <a:pPr marL="0" indent="0" fontAlgn="auto">
              <a:spcBef>
                <a:spcPct val="0"/>
              </a:spcBef>
              <a:spcAft>
                <a:spcPts val="0"/>
              </a:spcAft>
              <a:buFont typeface="Arial" pitchFamily="34" charset="0"/>
              <a:buNone/>
              <a:defRPr/>
            </a:pPr>
            <a:r>
              <a:rPr lang="en-US" altLang="en-US" dirty="0" smtClean="0">
                <a:solidFill>
                  <a:schemeClr val="tx1"/>
                </a:solidFill>
                <a:ea typeface="ＭＳ Ｐゴシック" pitchFamily="34" charset="-128"/>
                <a:cs typeface="Calibri" pitchFamily="34" charset="0"/>
              </a:rPr>
              <a:t>The Métis population is young. In 2006, the median age of Métis was 30 years - nine years younger than that for the total Canadian population.</a:t>
            </a:r>
          </a:p>
          <a:p>
            <a:pPr marL="0" indent="0" fontAlgn="auto">
              <a:spcBef>
                <a:spcPct val="0"/>
              </a:spcBef>
              <a:spcAft>
                <a:spcPts val="0"/>
              </a:spcAft>
              <a:buFont typeface="Arial" pitchFamily="34" charset="0"/>
              <a:buNone/>
              <a:defRPr/>
            </a:pPr>
            <a:endParaRPr lang="en-US" altLang="en-US" dirty="0" smtClean="0">
              <a:solidFill>
                <a:schemeClr val="tx1"/>
              </a:solidFill>
              <a:ea typeface="ＭＳ Ｐゴシック" pitchFamily="34" charset="-128"/>
              <a:cs typeface="Calibri" pitchFamily="34" charset="0"/>
            </a:endParaRPr>
          </a:p>
          <a:p>
            <a:pPr marL="0" indent="0" fontAlgn="auto">
              <a:spcBef>
                <a:spcPct val="0"/>
              </a:spcBef>
              <a:spcAft>
                <a:spcPts val="0"/>
              </a:spcAft>
              <a:buFont typeface="Arial" pitchFamily="34" charset="0"/>
              <a:buNone/>
              <a:defRPr/>
            </a:pPr>
            <a:r>
              <a:rPr lang="en-US" altLang="en-US" dirty="0" smtClean="0">
                <a:solidFill>
                  <a:schemeClr val="tx1"/>
                </a:solidFill>
                <a:ea typeface="ＭＳ Ｐゴシック" pitchFamily="34" charset="-128"/>
                <a:cs typeface="Calibri" pitchFamily="34" charset="0"/>
              </a:rPr>
              <a:t>This data is important when interpreting any changes in health, social, and economic status over time.</a:t>
            </a:r>
          </a:p>
          <a:p>
            <a:pPr marL="274320" indent="-256032" fontAlgn="auto">
              <a:spcBef>
                <a:spcPct val="0"/>
              </a:spcBef>
              <a:spcAft>
                <a:spcPts val="0"/>
              </a:spcAft>
              <a:defRPr/>
            </a:pPr>
            <a:endParaRPr lang="en-US" altLang="en-US" dirty="0" smtClean="0">
              <a:solidFill>
                <a:srgbClr val="404040"/>
              </a:solidFill>
              <a:ea typeface="ＭＳ Ｐゴシック" pitchFamily="34" charset="-128"/>
              <a:cs typeface="Calibri" pitchFamily="34" charset="0"/>
            </a:endParaRPr>
          </a:p>
        </p:txBody>
      </p:sp>
    </p:spTree>
  </p:cSld>
  <p:clrMapOvr>
    <a:masterClrMapping/>
  </p:clrMapOvr>
  <p:transition spd="med">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graphicFrame>
        <p:nvGraphicFramePr>
          <p:cNvPr id="39938" name="Content Placeholder 7"/>
          <p:cNvGraphicFramePr>
            <a:graphicFrameLocks noGrp="1"/>
          </p:cNvGraphicFramePr>
          <p:nvPr>
            <p:ph sz="quarter" idx="10"/>
            <p:extLst>
              <p:ext uri="{D42A27DB-BD31-4B8C-83A1-F6EECF244321}">
                <p14:modId xmlns:p14="http://schemas.microsoft.com/office/powerpoint/2010/main" val="1468088367"/>
              </p:ext>
            </p:extLst>
          </p:nvPr>
        </p:nvGraphicFramePr>
        <p:xfrm>
          <a:off x="3545020" y="2222844"/>
          <a:ext cx="5319713" cy="3997325"/>
        </p:xfrm>
        <a:graphic>
          <a:graphicData uri="http://schemas.openxmlformats.org/presentationml/2006/ole">
            <mc:AlternateContent xmlns:mc="http://schemas.openxmlformats.org/markup-compatibility/2006">
              <mc:Choice xmlns:v="urn:schemas-microsoft-com:vml" Requires="v">
                <p:oleObj spid="_x0000_s39958" name="Chart" r:id="rId5" imgW="7200900" imgH="5410200" progId="Excel.Chart.8">
                  <p:embed/>
                </p:oleObj>
              </mc:Choice>
              <mc:Fallback>
                <p:oleObj name="Chart" r:id="rId5" imgW="7200900" imgH="5410200" progId="Excel.Chart.8">
                  <p:embed/>
                  <p:pic>
                    <p:nvPicPr>
                      <p:cNvPr id="0" name="Content Placeholder 7"/>
                      <p:cNvPicPr>
                        <a:picLocks noGrp="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45020" y="2222844"/>
                        <a:ext cx="5319713" cy="399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9699" name="Title 3"/>
          <p:cNvSpPr>
            <a:spLocks noGrp="1"/>
          </p:cNvSpPr>
          <p:nvPr>
            <p:ph type="title"/>
          </p:nvPr>
        </p:nvSpPr>
        <p:spPr bwMode="auto">
          <a:xfrm>
            <a:off x="304800" y="1082675"/>
            <a:ext cx="8229600" cy="46831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fontAlgn="auto">
              <a:spcAft>
                <a:spcPts val="0"/>
              </a:spcAft>
              <a:defRPr/>
            </a:pPr>
            <a:endParaRPr lang="en-US" altLang="en-US" dirty="0" smtClean="0">
              <a:latin typeface="Calibri" pitchFamily="34" charset="0"/>
              <a:ea typeface="ＭＳ Ｐゴシック" pitchFamily="34" charset="-128"/>
            </a:endParaRPr>
          </a:p>
        </p:txBody>
      </p:sp>
      <p:graphicFrame>
        <p:nvGraphicFramePr>
          <p:cNvPr id="39940" name="Content Placeholder 6"/>
          <p:cNvGraphicFramePr>
            <a:graphicFrameLocks noGrp="1"/>
          </p:cNvGraphicFramePr>
          <p:nvPr>
            <p:ph idx="4294967295"/>
            <p:extLst>
              <p:ext uri="{D42A27DB-BD31-4B8C-83A1-F6EECF244321}">
                <p14:modId xmlns:p14="http://schemas.microsoft.com/office/powerpoint/2010/main" val="4268303110"/>
              </p:ext>
            </p:extLst>
          </p:nvPr>
        </p:nvGraphicFramePr>
        <p:xfrm>
          <a:off x="128188" y="153750"/>
          <a:ext cx="3973794" cy="2794475"/>
        </p:xfrm>
        <a:graphic>
          <a:graphicData uri="http://schemas.openxmlformats.org/presentationml/2006/ole">
            <mc:AlternateContent xmlns:mc="http://schemas.openxmlformats.org/markup-compatibility/2006">
              <mc:Choice xmlns:v="urn:schemas-microsoft-com:vml" Requires="v">
                <p:oleObj spid="_x0000_s39959" name="Chart" r:id="rId8" imgW="7200900" imgH="5410200" progId="Excel.Chart.8">
                  <p:embed/>
                </p:oleObj>
              </mc:Choice>
              <mc:Fallback>
                <p:oleObj name="Chart" r:id="rId8" imgW="7200900" imgH="5410200" progId="Excel.Chart.8">
                  <p:embed/>
                  <p:pic>
                    <p:nvPicPr>
                      <p:cNvPr id="0" name="Content Placeholder 6"/>
                      <p:cNvPicPr>
                        <a:picLocks noGrp="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28188" y="153750"/>
                        <a:ext cx="3973794" cy="2794475"/>
                      </a:xfrm>
                      <a:prstGeom prst="rect">
                        <a:avLst/>
                      </a:prstGeom>
                      <a:noFill/>
                      <a:ln>
                        <a:noFill/>
                      </a:ln>
                      <a:extLst/>
                    </p:spPr>
                  </p:pic>
                </p:oleObj>
              </mc:Fallback>
            </mc:AlternateContent>
          </a:graphicData>
        </a:graphic>
      </p:graphicFrame>
      <p:sp>
        <p:nvSpPr>
          <p:cNvPr id="39941" name="Rectangle 4"/>
          <p:cNvSpPr>
            <a:spLocks noChangeArrowheads="1"/>
          </p:cNvSpPr>
          <p:nvPr/>
        </p:nvSpPr>
        <p:spPr bwMode="auto">
          <a:xfrm>
            <a:off x="900113" y="6220169"/>
            <a:ext cx="73152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US" altLang="en-US" sz="1600" b="1">
                <a:latin typeface="Calibri" pitchFamily="34" charset="0"/>
              </a:rPr>
              <a:t>Aboriginal Peoples Survey, 2006: An overview of the health of the Métis population</a:t>
            </a:r>
          </a:p>
        </p:txBody>
      </p:sp>
    </p:spTree>
  </p:cSld>
  <p:clrMapOvr>
    <a:masterClrMapping/>
  </p:clrMapOvr>
  <p:transition spd="med">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650" name="Content Placeholder 2"/>
          <p:cNvSpPr>
            <a:spLocks noGrp="1"/>
          </p:cNvSpPr>
          <p:nvPr>
            <p:ph sz="quarter" idx="10"/>
          </p:nvPr>
        </p:nvSpPr>
        <p:spPr>
          <a:xfrm>
            <a:off x="304800" y="1841500"/>
            <a:ext cx="8229600" cy="3997325"/>
          </a:xfrm>
        </p:spPr>
        <p:txBody>
          <a:bodyPr/>
          <a:lstStyle/>
          <a:p>
            <a:pPr marL="0" indent="0" fontAlgn="auto">
              <a:spcBef>
                <a:spcPct val="0"/>
              </a:spcBef>
              <a:spcAft>
                <a:spcPts val="0"/>
              </a:spcAft>
              <a:buFont typeface="Arial" pitchFamily="34" charset="0"/>
              <a:buNone/>
              <a:defRPr/>
            </a:pPr>
            <a:r>
              <a:rPr lang="en-US" altLang="en-US" dirty="0" smtClean="0">
                <a:solidFill>
                  <a:schemeClr val="tx1"/>
                </a:solidFill>
                <a:ea typeface="ＭＳ Ｐゴシック" pitchFamily="34" charset="-128"/>
                <a:cs typeface="Calibri" pitchFamily="34" charset="0"/>
              </a:rPr>
              <a:t>In 2006, Métis aged 25 to 54 were more likely (24%) than those in the total population of Canada to have less than a high school diploma (13%). </a:t>
            </a:r>
          </a:p>
          <a:p>
            <a:pPr marL="0" indent="0" fontAlgn="auto">
              <a:spcBef>
                <a:spcPct val="0"/>
              </a:spcBef>
              <a:spcAft>
                <a:spcPts val="0"/>
              </a:spcAft>
              <a:buFont typeface="Arial" pitchFamily="34" charset="0"/>
              <a:buNone/>
              <a:defRPr/>
            </a:pPr>
            <a:endParaRPr lang="en-US" altLang="en-US" dirty="0" smtClean="0">
              <a:solidFill>
                <a:schemeClr val="tx1"/>
              </a:solidFill>
              <a:ea typeface="ＭＳ Ｐゴシック" pitchFamily="34" charset="-128"/>
              <a:cs typeface="Calibri" pitchFamily="34" charset="0"/>
            </a:endParaRPr>
          </a:p>
          <a:p>
            <a:pPr marL="0" indent="0" fontAlgn="auto">
              <a:spcBef>
                <a:spcPct val="0"/>
              </a:spcBef>
              <a:spcAft>
                <a:spcPts val="0"/>
              </a:spcAft>
              <a:buFont typeface="Arial" pitchFamily="34" charset="0"/>
              <a:buNone/>
              <a:defRPr/>
            </a:pPr>
            <a:r>
              <a:rPr lang="en-US" altLang="en-US" dirty="0" smtClean="0">
                <a:solidFill>
                  <a:schemeClr val="tx1"/>
                </a:solidFill>
                <a:ea typeface="ＭＳ Ｐゴシック" pitchFamily="34" charset="-128"/>
                <a:cs typeface="Calibri" pitchFamily="34" charset="0"/>
              </a:rPr>
              <a:t>Similar percentages of Métis and the total population of Canada aged 25 to 54 had completed a college program (22% and 21% respectively). </a:t>
            </a:r>
          </a:p>
          <a:p>
            <a:pPr marL="274320" indent="-256032" fontAlgn="auto">
              <a:spcBef>
                <a:spcPct val="0"/>
              </a:spcBef>
              <a:spcAft>
                <a:spcPts val="0"/>
              </a:spcAft>
              <a:defRPr/>
            </a:pPr>
            <a:endParaRPr lang="en-US" altLang="en-US" dirty="0" smtClean="0">
              <a:solidFill>
                <a:schemeClr val="tx1"/>
              </a:solidFill>
              <a:ea typeface="ＭＳ Ｐゴシック" pitchFamily="34" charset="-128"/>
              <a:cs typeface="Calibri" pitchFamily="34" charset="0"/>
            </a:endParaRPr>
          </a:p>
          <a:p>
            <a:pPr marL="0" indent="0" fontAlgn="auto">
              <a:spcBef>
                <a:spcPct val="0"/>
              </a:spcBef>
              <a:spcAft>
                <a:spcPts val="0"/>
              </a:spcAft>
              <a:buFont typeface="Arial" pitchFamily="34" charset="0"/>
              <a:buNone/>
              <a:defRPr/>
            </a:pPr>
            <a:r>
              <a:rPr lang="en-US" altLang="en-US" dirty="0" smtClean="0">
                <a:solidFill>
                  <a:schemeClr val="tx1"/>
                </a:solidFill>
                <a:ea typeface="ＭＳ Ｐゴシック" pitchFamily="34" charset="-128"/>
                <a:cs typeface="Calibri" pitchFamily="34" charset="0"/>
              </a:rPr>
              <a:t>Métis were more likely (16%) than people in the total population of Canada (12%) to have completed a trade certificate. While 9% of Métis had completed university, the figure for the total population of Canada was 24%.</a:t>
            </a:r>
          </a:p>
          <a:p>
            <a:pPr marL="274320" indent="-256032" fontAlgn="auto">
              <a:spcBef>
                <a:spcPct val="0"/>
              </a:spcBef>
              <a:spcAft>
                <a:spcPts val="0"/>
              </a:spcAft>
              <a:defRPr/>
            </a:pPr>
            <a:endParaRPr lang="en-US" altLang="en-US" dirty="0" smtClean="0">
              <a:solidFill>
                <a:srgbClr val="404040"/>
              </a:solidFill>
              <a:ea typeface="ＭＳ Ｐゴシック" pitchFamily="34" charset="-128"/>
              <a:cs typeface="Calibri" pitchFamily="34" charset="0"/>
            </a:endParaRPr>
          </a:p>
        </p:txBody>
      </p:sp>
      <p:sp>
        <p:nvSpPr>
          <p:cNvPr id="30723" name="Title 1"/>
          <p:cNvSpPr>
            <a:spLocks noGrp="1"/>
          </p:cNvSpPr>
          <p:nvPr>
            <p:ph type="title"/>
          </p:nvPr>
        </p:nvSpPr>
        <p:spPr bwMode="auto">
          <a:xfrm>
            <a:off x="304800" y="1082675"/>
            <a:ext cx="8229600" cy="46831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fontAlgn="auto">
              <a:spcAft>
                <a:spcPts val="0"/>
              </a:spcAft>
              <a:defRPr/>
            </a:pPr>
            <a:r>
              <a:rPr lang="en-US" altLang="en-US" dirty="0" smtClean="0">
                <a:latin typeface="Calibri" pitchFamily="34" charset="0"/>
                <a:ea typeface="ＭＳ Ｐゴシック" pitchFamily="34" charset="-128"/>
              </a:rPr>
              <a:t>Education</a:t>
            </a:r>
          </a:p>
        </p:txBody>
      </p:sp>
      <p:sp>
        <p:nvSpPr>
          <p:cNvPr id="40964" name="Rectangle 3"/>
          <p:cNvSpPr>
            <a:spLocks noChangeArrowheads="1"/>
          </p:cNvSpPr>
          <p:nvPr/>
        </p:nvSpPr>
        <p:spPr bwMode="auto">
          <a:xfrm>
            <a:off x="4572000" y="6396038"/>
            <a:ext cx="45720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US" altLang="en-US" sz="1200" b="1"/>
              <a:t>Aboriginal Peoples Survey, 2006: An overview of the health of the Métis population</a:t>
            </a:r>
          </a:p>
        </p:txBody>
      </p:sp>
    </p:spTree>
  </p:cSld>
  <p:clrMapOvr>
    <a:masterClrMapping/>
  </p:clrMapOvr>
  <p:transition spd="med">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graphicFrame>
        <p:nvGraphicFramePr>
          <p:cNvPr id="41986" name="Content Placeholder 3"/>
          <p:cNvGraphicFramePr>
            <a:graphicFrameLocks noGrp="1"/>
          </p:cNvGraphicFramePr>
          <p:nvPr>
            <p:ph sz="quarter" idx="10"/>
          </p:nvPr>
        </p:nvGraphicFramePr>
        <p:xfrm>
          <a:off x="304800" y="1890713"/>
          <a:ext cx="8229600" cy="3898900"/>
        </p:xfrm>
        <a:graphic>
          <a:graphicData uri="http://schemas.openxmlformats.org/presentationml/2006/ole">
            <mc:AlternateContent xmlns:mc="http://schemas.openxmlformats.org/markup-compatibility/2006">
              <mc:Choice xmlns:v="urn:schemas-microsoft-com:vml" Requires="v">
                <p:oleObj spid="_x0000_s42002" r:id="rId4" imgW="8686082" imgH="4114460" progId="Excel.Chart.8">
                  <p:embed/>
                </p:oleObj>
              </mc:Choice>
              <mc:Fallback>
                <p:oleObj r:id="rId4" imgW="8686082" imgH="4114460" progId="Excel.Chart.8">
                  <p:embed/>
                  <p:pic>
                    <p:nvPicPr>
                      <p:cNvPr id="0" name="Content Placeholder 3"/>
                      <p:cNvPicPr>
                        <a:picLocks noGrp="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1890713"/>
                        <a:ext cx="8229600" cy="389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1751" name="Title 1"/>
          <p:cNvSpPr>
            <a:spLocks noGrp="1"/>
          </p:cNvSpPr>
          <p:nvPr>
            <p:ph type="title"/>
          </p:nvPr>
        </p:nvSpPr>
        <p:spPr bwMode="auto">
          <a:xfrm>
            <a:off x="304800" y="1082675"/>
            <a:ext cx="8229600" cy="46831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fontAlgn="auto">
              <a:spcAft>
                <a:spcPts val="0"/>
              </a:spcAft>
              <a:defRPr/>
            </a:pPr>
            <a:r>
              <a:rPr lang="en-US" altLang="en-US" dirty="0" smtClean="0">
                <a:latin typeface="Calibri" pitchFamily="34" charset="0"/>
                <a:ea typeface="ＭＳ Ｐゴシック" pitchFamily="34" charset="-128"/>
              </a:rPr>
              <a:t>% of Métis children and non-Aboriginal children under 6 </a:t>
            </a:r>
            <a:r>
              <a:rPr lang="en-US" altLang="en-US" dirty="0" err="1" smtClean="0">
                <a:latin typeface="Calibri" pitchFamily="34" charset="0"/>
                <a:ea typeface="ＭＳ Ｐゴシック" pitchFamily="34" charset="-128"/>
              </a:rPr>
              <a:t>yrs</a:t>
            </a:r>
            <a:r>
              <a:rPr lang="en-US" altLang="en-US" dirty="0" smtClean="0">
                <a:latin typeface="Calibri" pitchFamily="34" charset="0"/>
                <a:ea typeface="ＭＳ Ｐゴシック" pitchFamily="34" charset="-128"/>
              </a:rPr>
              <a:t> who are members of low-income families, 2006</a:t>
            </a:r>
          </a:p>
        </p:txBody>
      </p:sp>
      <p:sp>
        <p:nvSpPr>
          <p:cNvPr id="41988" name="TextBox 4"/>
          <p:cNvSpPr txBox="1">
            <a:spLocks noChangeArrowheads="1"/>
          </p:cNvSpPr>
          <p:nvPr/>
        </p:nvSpPr>
        <p:spPr bwMode="auto">
          <a:xfrm>
            <a:off x="454025" y="5511800"/>
            <a:ext cx="914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r>
              <a:rPr lang="en-US" altLang="en-US">
                <a:latin typeface="Calibri" pitchFamily="34" charset="0"/>
              </a:rPr>
              <a:t>%</a:t>
            </a:r>
          </a:p>
        </p:txBody>
      </p:sp>
      <p:sp>
        <p:nvSpPr>
          <p:cNvPr id="41989" name="TextBox 6"/>
          <p:cNvSpPr txBox="1">
            <a:spLocks noChangeArrowheads="1"/>
          </p:cNvSpPr>
          <p:nvPr/>
        </p:nvSpPr>
        <p:spPr bwMode="auto">
          <a:xfrm>
            <a:off x="1136650" y="6249988"/>
            <a:ext cx="48180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US" altLang="en-US" sz="1400">
                <a:latin typeface="Calibri" pitchFamily="34" charset="0"/>
              </a:rPr>
              <a:t>Aboriginal Children's Survey, 2006, Statistics Canada</a:t>
            </a:r>
          </a:p>
        </p:txBody>
      </p:sp>
      <p:sp>
        <p:nvSpPr>
          <p:cNvPr id="41990" name="TextBox 6"/>
          <p:cNvSpPr txBox="1">
            <a:spLocks noChangeArrowheads="1"/>
          </p:cNvSpPr>
          <p:nvPr/>
        </p:nvSpPr>
        <p:spPr bwMode="auto">
          <a:xfrm>
            <a:off x="6080125" y="2078038"/>
            <a:ext cx="2881313"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r>
              <a:rPr lang="en-US" altLang="en-US" sz="1400">
                <a:latin typeface="Calibri" pitchFamily="34" charset="0"/>
              </a:rPr>
              <a:t>The percentage of Métis children living in low-income families was higher in urban areas than in rural areas (36% compared to 20%). </a:t>
            </a:r>
          </a:p>
        </p:txBody>
      </p:sp>
      <p:sp>
        <p:nvSpPr>
          <p:cNvPr id="9" name="Rectangle 8"/>
          <p:cNvSpPr/>
          <p:nvPr/>
        </p:nvSpPr>
        <p:spPr>
          <a:xfrm>
            <a:off x="-77788" y="1550988"/>
            <a:ext cx="9272588" cy="428625"/>
          </a:xfrm>
          <a:prstGeom prst="rect">
            <a:avLst/>
          </a:prstGeom>
          <a:solidFill>
            <a:schemeClr val="tx1">
              <a:lumMod val="85000"/>
              <a:lumOff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Tree>
  </p:cSld>
  <p:clrMapOvr>
    <a:masterClrMapping/>
  </p:clrMapOvr>
  <p:transition spd="med">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3010" name="Picture 7"/>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041900" y="2500313"/>
            <a:ext cx="3844925"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99" name="Content Placeholder 8"/>
          <p:cNvSpPr>
            <a:spLocks noGrp="1"/>
          </p:cNvSpPr>
          <p:nvPr>
            <p:ph sz="quarter" idx="10"/>
          </p:nvPr>
        </p:nvSpPr>
        <p:spPr>
          <a:xfrm>
            <a:off x="304800" y="1841500"/>
            <a:ext cx="4230688" cy="3997325"/>
          </a:xfrm>
        </p:spPr>
        <p:txBody>
          <a:bodyPr/>
          <a:lstStyle/>
          <a:p>
            <a:pPr marL="0" indent="0" fontAlgn="auto">
              <a:spcBef>
                <a:spcPct val="0"/>
              </a:spcBef>
              <a:spcAft>
                <a:spcPts val="0"/>
              </a:spcAft>
              <a:buFont typeface="Arial" pitchFamily="34" charset="0"/>
              <a:buNone/>
              <a:defRPr/>
            </a:pPr>
            <a:r>
              <a:rPr lang="en-CA" altLang="en-US" dirty="0" smtClean="0">
                <a:solidFill>
                  <a:schemeClr val="tx1"/>
                </a:solidFill>
                <a:ea typeface="ＭＳ Ｐゴシック" pitchFamily="34" charset="-128"/>
                <a:cs typeface="Calibri" pitchFamily="34" charset="0"/>
              </a:rPr>
              <a:t>Since 1983, the official political leadership for most Western Métis consists of a national body - the Métis National Council (MNC) and </a:t>
            </a:r>
            <a:r>
              <a:rPr lang="en-US" altLang="en-US" dirty="0" smtClean="0">
                <a:solidFill>
                  <a:schemeClr val="tx1"/>
                </a:solidFill>
                <a:ea typeface="ＭＳ Ｐゴシック" pitchFamily="34" charset="-128"/>
                <a:cs typeface="Calibri" pitchFamily="34" charset="0"/>
              </a:rPr>
              <a:t>is represented through democratically-elected, province-wide governance structures from Ontario westward.</a:t>
            </a:r>
            <a:r>
              <a:rPr lang="en-CA" altLang="en-US" dirty="0" smtClean="0">
                <a:solidFill>
                  <a:srgbClr val="404040"/>
                </a:solidFill>
                <a:ea typeface="ＭＳ Ｐゴシック" pitchFamily="34" charset="-128"/>
                <a:cs typeface="Calibri" pitchFamily="34" charset="0"/>
              </a:rPr>
              <a:t/>
            </a:r>
            <a:br>
              <a:rPr lang="en-CA" altLang="en-US" dirty="0" smtClean="0">
                <a:solidFill>
                  <a:srgbClr val="404040"/>
                </a:solidFill>
                <a:ea typeface="ＭＳ Ｐゴシック" pitchFamily="34" charset="-128"/>
                <a:cs typeface="Calibri" pitchFamily="34" charset="0"/>
              </a:rPr>
            </a:br>
            <a:endParaRPr lang="en-CA" altLang="en-US" dirty="0" smtClean="0">
              <a:solidFill>
                <a:srgbClr val="404040"/>
              </a:solidFill>
              <a:ea typeface="ＭＳ Ｐゴシック" pitchFamily="34" charset="-128"/>
              <a:cs typeface="Calibri" pitchFamily="34" charset="0"/>
            </a:endParaRPr>
          </a:p>
          <a:p>
            <a:pPr marL="274320" indent="-256032" fontAlgn="auto">
              <a:spcBef>
                <a:spcPct val="0"/>
              </a:spcBef>
              <a:spcAft>
                <a:spcPts val="0"/>
              </a:spcAft>
              <a:defRPr/>
            </a:pPr>
            <a:endParaRPr lang="en-US" altLang="en-US" dirty="0" smtClean="0">
              <a:solidFill>
                <a:srgbClr val="404040"/>
              </a:solidFill>
              <a:ea typeface="ＭＳ Ｐゴシック" pitchFamily="34" charset="-128"/>
              <a:cs typeface="Calibri" pitchFamily="34" charset="0"/>
            </a:endParaRPr>
          </a:p>
        </p:txBody>
      </p:sp>
      <p:sp>
        <p:nvSpPr>
          <p:cNvPr id="32772" name="Title 7"/>
          <p:cNvSpPr>
            <a:spLocks noGrp="1"/>
          </p:cNvSpPr>
          <p:nvPr>
            <p:ph type="title"/>
          </p:nvPr>
        </p:nvSpPr>
        <p:spPr bwMode="auto">
          <a:xfrm>
            <a:off x="304800" y="1082675"/>
            <a:ext cx="8229600" cy="46831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fontAlgn="auto">
              <a:spcAft>
                <a:spcPts val="0"/>
              </a:spcAft>
              <a:defRPr/>
            </a:pPr>
            <a:r>
              <a:rPr lang="en-CA" altLang="en-US" dirty="0" smtClean="0">
                <a:latin typeface="Calibri" pitchFamily="34" charset="0"/>
                <a:ea typeface="ＭＳ Ｐゴシック" pitchFamily="34" charset="-128"/>
              </a:rPr>
              <a:t>Métis Governance </a:t>
            </a:r>
            <a:endParaRPr lang="en-US" altLang="en-US" dirty="0" smtClean="0">
              <a:latin typeface="Calibri" pitchFamily="34" charset="0"/>
              <a:ea typeface="ＭＳ Ｐゴシック" pitchFamily="34" charset="-128"/>
            </a:endParaRPr>
          </a:p>
        </p:txBody>
      </p:sp>
    </p:spTree>
  </p:cSld>
  <p:clrMapOvr>
    <a:masterClrMapping/>
  </p:clrMapOvr>
  <p:transition spd="med">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22" name="Content Placeholder 8"/>
          <p:cNvSpPr>
            <a:spLocks noGrp="1"/>
          </p:cNvSpPr>
          <p:nvPr>
            <p:ph sz="quarter" idx="10"/>
          </p:nvPr>
        </p:nvSpPr>
        <p:spPr>
          <a:xfrm>
            <a:off x="304800" y="1841500"/>
            <a:ext cx="8229600" cy="3997325"/>
          </a:xfrm>
        </p:spPr>
        <p:txBody>
          <a:bodyPr/>
          <a:lstStyle/>
          <a:p>
            <a:pPr marL="0" indent="0" fontAlgn="auto">
              <a:spcBef>
                <a:spcPct val="0"/>
              </a:spcBef>
              <a:spcAft>
                <a:spcPts val="0"/>
              </a:spcAft>
              <a:buFont typeface="Arial" pitchFamily="34" charset="0"/>
              <a:buNone/>
              <a:defRPr/>
            </a:pPr>
            <a:r>
              <a:rPr lang="en-US" altLang="en-US" dirty="0" smtClean="0">
                <a:solidFill>
                  <a:schemeClr val="tx1"/>
                </a:solidFill>
                <a:ea typeface="ＭＳ Ｐゴシック" pitchFamily="34" charset="-128"/>
                <a:cs typeface="Calibri" pitchFamily="34" charset="0"/>
              </a:rPr>
              <a:t>Métis citizenship criteria are based on self-identification, historic Métis Nation ancestry, and acceptance by the historic Métis Nation community. </a:t>
            </a:r>
          </a:p>
          <a:p>
            <a:pPr marL="0" indent="0" fontAlgn="auto">
              <a:spcBef>
                <a:spcPct val="0"/>
              </a:spcBef>
              <a:spcAft>
                <a:spcPts val="0"/>
              </a:spcAft>
              <a:buFont typeface="Arial" pitchFamily="34" charset="0"/>
              <a:buNone/>
              <a:defRPr/>
            </a:pPr>
            <a:endParaRPr lang="en-US" altLang="en-US" dirty="0" smtClean="0">
              <a:solidFill>
                <a:schemeClr val="tx1"/>
              </a:solidFill>
              <a:ea typeface="ＭＳ Ｐゴシック" pitchFamily="34" charset="-128"/>
              <a:cs typeface="Calibri" pitchFamily="34" charset="0"/>
            </a:endParaRPr>
          </a:p>
          <a:p>
            <a:pPr marL="0" indent="0" fontAlgn="auto">
              <a:spcBef>
                <a:spcPct val="0"/>
              </a:spcBef>
              <a:spcAft>
                <a:spcPts val="0"/>
              </a:spcAft>
              <a:buFont typeface="Arial" pitchFamily="34" charset="0"/>
              <a:buNone/>
              <a:defRPr/>
            </a:pPr>
            <a:r>
              <a:rPr lang="en-CA" altLang="en-US" dirty="0" smtClean="0">
                <a:solidFill>
                  <a:schemeClr val="tx1"/>
                </a:solidFill>
                <a:ea typeface="ＭＳ Ｐゴシック" pitchFamily="34" charset="-128"/>
                <a:cs typeface="Calibri" pitchFamily="34" charset="0"/>
              </a:rPr>
              <a:t>Many regions have well established regional and provincial institutions that: deliver programming for Métis people; are accountable for service delivery; and have bilateral and tripartite arrangements with federal and provincial governments.</a:t>
            </a:r>
            <a:r>
              <a:rPr lang="en-CA" altLang="en-US" dirty="0" smtClean="0">
                <a:solidFill>
                  <a:srgbClr val="404040"/>
                </a:solidFill>
                <a:ea typeface="ＭＳ Ｐゴシック" pitchFamily="34" charset="-128"/>
                <a:cs typeface="Calibri" pitchFamily="34" charset="0"/>
              </a:rPr>
              <a:t/>
            </a:r>
            <a:br>
              <a:rPr lang="en-CA" altLang="en-US" dirty="0" smtClean="0">
                <a:solidFill>
                  <a:srgbClr val="404040"/>
                </a:solidFill>
                <a:ea typeface="ＭＳ Ｐゴシック" pitchFamily="34" charset="-128"/>
                <a:cs typeface="Calibri" pitchFamily="34" charset="0"/>
              </a:rPr>
            </a:br>
            <a:endParaRPr lang="en-US" altLang="en-US" dirty="0" smtClean="0">
              <a:solidFill>
                <a:srgbClr val="404040"/>
              </a:solidFill>
              <a:ea typeface="ＭＳ Ｐゴシック" pitchFamily="34" charset="-128"/>
              <a:cs typeface="Calibri" pitchFamily="34" charset="0"/>
            </a:endParaRPr>
          </a:p>
          <a:p>
            <a:pPr marL="274320" indent="-256032" fontAlgn="auto">
              <a:spcBef>
                <a:spcPct val="0"/>
              </a:spcBef>
              <a:spcAft>
                <a:spcPts val="0"/>
              </a:spcAft>
              <a:defRPr/>
            </a:pPr>
            <a:endParaRPr lang="en-US" altLang="en-US" dirty="0" smtClean="0">
              <a:solidFill>
                <a:srgbClr val="404040"/>
              </a:solidFill>
              <a:ea typeface="ＭＳ Ｐゴシック" pitchFamily="34" charset="-128"/>
              <a:cs typeface="Calibri" pitchFamily="34" charset="0"/>
            </a:endParaRPr>
          </a:p>
        </p:txBody>
      </p:sp>
    </p:spTree>
  </p:cSld>
  <p:clrMapOvr>
    <a:masterClrMapping/>
  </p:clrMapOvr>
  <p:transition spd="med">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pic>
        <p:nvPicPr>
          <p:cNvPr id="5" name="Picture 6" descr="ewin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181600" y="2057400"/>
            <a:ext cx="3287752" cy="273208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1747" name="Content Placeholder 9"/>
          <p:cNvSpPr>
            <a:spLocks noGrp="1"/>
          </p:cNvSpPr>
          <p:nvPr>
            <p:ph sz="quarter" idx="10"/>
          </p:nvPr>
        </p:nvSpPr>
        <p:spPr>
          <a:xfrm>
            <a:off x="304800" y="1841500"/>
            <a:ext cx="4573588" cy="3997325"/>
          </a:xfrm>
        </p:spPr>
        <p:txBody>
          <a:bodyPr/>
          <a:lstStyle/>
          <a:p>
            <a:pPr marL="0" indent="0" fontAlgn="auto">
              <a:spcBef>
                <a:spcPct val="0"/>
              </a:spcBef>
              <a:spcAft>
                <a:spcPts val="0"/>
              </a:spcAft>
              <a:buFont typeface="Arial" pitchFamily="34" charset="0"/>
              <a:buNone/>
              <a:defRPr/>
            </a:pPr>
            <a:r>
              <a:rPr lang="en-CA" altLang="en-US" dirty="0" smtClean="0">
                <a:solidFill>
                  <a:schemeClr val="tx1"/>
                </a:solidFill>
                <a:ea typeface="ＭＳ Ｐゴシック" pitchFamily="34" charset="-128"/>
                <a:cs typeface="Calibri" pitchFamily="34" charset="0"/>
              </a:rPr>
              <a:t>Not counting the disputed land all across the west, the only place in Canada where the Métis have a land base is in Alberta. Here there are eight Métis Settlements governed by the Métis Settlements General Council.</a:t>
            </a:r>
          </a:p>
          <a:p>
            <a:pPr marL="0" indent="0" fontAlgn="auto">
              <a:spcBef>
                <a:spcPct val="0"/>
              </a:spcBef>
              <a:spcAft>
                <a:spcPts val="0"/>
              </a:spcAft>
              <a:buFont typeface="Arial" pitchFamily="34" charset="0"/>
              <a:buNone/>
              <a:defRPr/>
            </a:pPr>
            <a:endParaRPr lang="en-CA" altLang="en-US" dirty="0" smtClean="0">
              <a:solidFill>
                <a:schemeClr val="tx1"/>
              </a:solidFill>
              <a:ea typeface="ＭＳ Ｐゴシック" pitchFamily="34" charset="-128"/>
              <a:cs typeface="Calibri" pitchFamily="34" charset="0"/>
            </a:endParaRPr>
          </a:p>
          <a:p>
            <a:pPr marL="0" indent="0" fontAlgn="auto">
              <a:spcBef>
                <a:spcPct val="0"/>
              </a:spcBef>
              <a:spcAft>
                <a:spcPts val="0"/>
              </a:spcAft>
              <a:buFont typeface="Arial" pitchFamily="34" charset="0"/>
              <a:buNone/>
              <a:defRPr/>
            </a:pPr>
            <a:r>
              <a:rPr lang="en-CA" altLang="en-US" dirty="0" smtClean="0">
                <a:solidFill>
                  <a:schemeClr val="tx1"/>
                </a:solidFill>
                <a:ea typeface="ＭＳ Ｐゴシック" pitchFamily="34" charset="-128"/>
                <a:cs typeface="Calibri" pitchFamily="34" charset="0"/>
              </a:rPr>
              <a:t>The Settlements were created by the Métis Betterment Acts of 1955 and 1970.</a:t>
            </a:r>
            <a:r>
              <a:rPr lang="en-US" altLang="en-US" dirty="0" smtClean="0">
                <a:solidFill>
                  <a:schemeClr val="tx1"/>
                </a:solidFill>
                <a:ea typeface="ＭＳ Ｐゴシック" pitchFamily="34" charset="-128"/>
                <a:cs typeface="Calibri" pitchFamily="34" charset="0"/>
              </a:rPr>
              <a:t> </a:t>
            </a:r>
          </a:p>
          <a:p>
            <a:pPr marL="274320" indent="-256032" fontAlgn="auto">
              <a:spcBef>
                <a:spcPct val="0"/>
              </a:spcBef>
              <a:spcAft>
                <a:spcPts val="0"/>
              </a:spcAft>
              <a:defRPr/>
            </a:pPr>
            <a:endParaRPr lang="en-US" altLang="en-US" dirty="0" smtClean="0">
              <a:solidFill>
                <a:srgbClr val="404040"/>
              </a:solidFill>
              <a:ea typeface="ＭＳ Ｐゴシック" pitchFamily="34" charset="-128"/>
              <a:cs typeface="Calibri" pitchFamily="34" charset="0"/>
            </a:endParaRPr>
          </a:p>
        </p:txBody>
      </p:sp>
      <p:sp>
        <p:nvSpPr>
          <p:cNvPr id="34820" name="Title 8"/>
          <p:cNvSpPr>
            <a:spLocks noGrp="1"/>
          </p:cNvSpPr>
          <p:nvPr>
            <p:ph type="title"/>
          </p:nvPr>
        </p:nvSpPr>
        <p:spPr bwMode="auto">
          <a:xfrm>
            <a:off x="304800" y="1082675"/>
            <a:ext cx="8229600" cy="46831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fontAlgn="auto">
              <a:spcAft>
                <a:spcPts val="0"/>
              </a:spcAft>
              <a:defRPr/>
            </a:pPr>
            <a:r>
              <a:rPr lang="en-CA" altLang="en-US" dirty="0" smtClean="0">
                <a:latin typeface="Calibri" pitchFamily="34" charset="0"/>
                <a:ea typeface="ＭＳ Ｐゴシック" pitchFamily="34" charset="-128"/>
              </a:rPr>
              <a:t>Métis Settlements General Council</a:t>
            </a:r>
            <a:endParaRPr lang="en-US" altLang="en-US" dirty="0" smtClean="0">
              <a:latin typeface="Calibri" pitchFamily="34" charset="0"/>
              <a:ea typeface="ＭＳ Ｐゴシック" pitchFamily="34" charset="-128"/>
            </a:endParaRPr>
          </a:p>
        </p:txBody>
      </p:sp>
    </p:spTree>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Picture 3" descr="Métis Trappers"/>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664996" y="2402208"/>
            <a:ext cx="4042179" cy="2895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8435" name="TextBox 8"/>
          <p:cNvSpPr txBox="1">
            <a:spLocks noChangeArrowheads="1"/>
          </p:cNvSpPr>
          <p:nvPr/>
        </p:nvSpPr>
        <p:spPr bwMode="auto">
          <a:xfrm>
            <a:off x="4953000" y="1524000"/>
            <a:ext cx="3657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buClr>
                <a:srgbClr val="6FB7D7"/>
              </a:buClr>
            </a:pPr>
            <a:endParaRPr lang="en-US" altLang="en-US" sz="2400"/>
          </a:p>
        </p:txBody>
      </p:sp>
      <p:sp>
        <p:nvSpPr>
          <p:cNvPr id="10" name="Content Placeholder 9"/>
          <p:cNvSpPr>
            <a:spLocks noGrp="1"/>
          </p:cNvSpPr>
          <p:nvPr>
            <p:ph sz="quarter" idx="10"/>
          </p:nvPr>
        </p:nvSpPr>
        <p:spPr>
          <a:xfrm>
            <a:off x="304800" y="1841500"/>
            <a:ext cx="4186238" cy="3997325"/>
          </a:xfrm>
        </p:spPr>
        <p:txBody>
          <a:bodyPr anchor="t" anchorCtr="0">
            <a:normAutofit fontScale="92500" lnSpcReduction="10000"/>
          </a:bodyPr>
          <a:lstStyle/>
          <a:p>
            <a:pPr marL="0" indent="0" fontAlgn="auto">
              <a:spcAft>
                <a:spcPts val="0"/>
              </a:spcAft>
              <a:buFont typeface="Arial" pitchFamily="34" charset="0"/>
              <a:buNone/>
              <a:defRPr/>
            </a:pPr>
            <a:r>
              <a:rPr lang="en-CA" dirty="0" smtClean="0"/>
              <a:t>Today the term Métis is used to describe individuals of French, Scottish, English, and First Nations ancestry. </a:t>
            </a:r>
          </a:p>
          <a:p>
            <a:pPr marL="0" indent="0" fontAlgn="auto">
              <a:spcAft>
                <a:spcPts val="0"/>
              </a:spcAft>
              <a:buFont typeface="Arial" pitchFamily="34" charset="0"/>
              <a:buNone/>
              <a:defRPr/>
            </a:pPr>
            <a:endParaRPr lang="en-CA" dirty="0" smtClean="0"/>
          </a:p>
          <a:p>
            <a:pPr marL="0" indent="0" fontAlgn="auto">
              <a:spcAft>
                <a:spcPts val="0"/>
              </a:spcAft>
              <a:buFont typeface="Arial" pitchFamily="34" charset="0"/>
              <a:buNone/>
              <a:defRPr/>
            </a:pPr>
            <a:r>
              <a:rPr lang="en-CA" dirty="0" smtClean="0"/>
              <a:t>In the past, terms such as Half-breed, Bois-</a:t>
            </a:r>
            <a:r>
              <a:rPr lang="en-CA" dirty="0" err="1" smtClean="0"/>
              <a:t>Brûles</a:t>
            </a:r>
            <a:r>
              <a:rPr lang="en-CA" dirty="0" smtClean="0"/>
              <a:t> (burnt wood), country-born, </a:t>
            </a:r>
            <a:r>
              <a:rPr lang="en-CA" dirty="0" err="1" smtClean="0"/>
              <a:t>Michif</a:t>
            </a:r>
            <a:r>
              <a:rPr lang="en-CA" dirty="0" smtClean="0"/>
              <a:t>, </a:t>
            </a:r>
            <a:r>
              <a:rPr lang="en-CA" dirty="0" err="1" smtClean="0"/>
              <a:t>Otipaimsiwauk</a:t>
            </a:r>
            <a:r>
              <a:rPr lang="en-CA" dirty="0" smtClean="0"/>
              <a:t>, and </a:t>
            </a:r>
            <a:r>
              <a:rPr lang="en-CA" dirty="0" err="1" smtClean="0"/>
              <a:t>Apeetokosisan</a:t>
            </a:r>
            <a:r>
              <a:rPr lang="en-CA" dirty="0" smtClean="0"/>
              <a:t>  were also used. </a:t>
            </a:r>
          </a:p>
          <a:p>
            <a:pPr marL="0" indent="0" fontAlgn="auto">
              <a:spcAft>
                <a:spcPts val="0"/>
              </a:spcAft>
              <a:buFont typeface="Arial" pitchFamily="34" charset="0"/>
              <a:buNone/>
              <a:defRPr/>
            </a:pPr>
            <a:endParaRPr lang="en-CA" dirty="0" smtClean="0"/>
          </a:p>
          <a:p>
            <a:pPr marL="0" indent="0" fontAlgn="auto">
              <a:spcAft>
                <a:spcPts val="0"/>
              </a:spcAft>
              <a:buFont typeface="Arial" pitchFamily="34" charset="0"/>
              <a:buNone/>
              <a:defRPr/>
            </a:pPr>
            <a:r>
              <a:rPr lang="en-CA" dirty="0" smtClean="0"/>
              <a:t>Many Métis community members spoke (and continue to speak) unique languages called </a:t>
            </a:r>
            <a:r>
              <a:rPr lang="en-CA" dirty="0" err="1" smtClean="0"/>
              <a:t>Michif</a:t>
            </a:r>
            <a:r>
              <a:rPr lang="en-CA" dirty="0" smtClean="0"/>
              <a:t> and </a:t>
            </a:r>
            <a:r>
              <a:rPr lang="en-CA" dirty="0" err="1" smtClean="0"/>
              <a:t>Bungi</a:t>
            </a:r>
            <a:r>
              <a:rPr lang="en-CA" dirty="0" smtClean="0"/>
              <a:t> as well as a variety of First Nations languages, French and English.</a:t>
            </a:r>
            <a:endParaRPr lang="en-US" altLang="en-US" dirty="0" smtClean="0">
              <a:solidFill>
                <a:srgbClr val="404040"/>
              </a:solidFill>
              <a:ea typeface="ＭＳ Ｐゴシック" pitchFamily="34" charset="-128"/>
            </a:endParaRPr>
          </a:p>
        </p:txBody>
      </p:sp>
    </p:spTree>
  </p:cSld>
  <p:clrMapOvr>
    <a:masterClrMapping/>
  </p:clrMapOvr>
  <p:transition spd="med">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32770" name="Content Placeholder 8"/>
          <p:cNvSpPr>
            <a:spLocks noGrp="1"/>
          </p:cNvSpPr>
          <p:nvPr>
            <p:ph sz="quarter" idx="10"/>
          </p:nvPr>
        </p:nvSpPr>
        <p:spPr>
          <a:xfrm>
            <a:off x="304800" y="1841500"/>
            <a:ext cx="8229600" cy="3997325"/>
          </a:xfrm>
        </p:spPr>
        <p:txBody>
          <a:bodyPr/>
          <a:lstStyle/>
          <a:p>
            <a:pPr marL="0" indent="0" fontAlgn="auto">
              <a:spcBef>
                <a:spcPct val="0"/>
              </a:spcBef>
              <a:spcAft>
                <a:spcPts val="0"/>
              </a:spcAft>
              <a:buFont typeface="Arial" pitchFamily="34" charset="0"/>
              <a:buNone/>
              <a:defRPr/>
            </a:pPr>
            <a:r>
              <a:rPr lang="en-US" altLang="en-US" dirty="0" smtClean="0">
                <a:solidFill>
                  <a:schemeClr val="tx1"/>
                </a:solidFill>
                <a:ea typeface="ＭＳ Ｐゴシック" pitchFamily="34" charset="-128"/>
                <a:cs typeface="Calibri" pitchFamily="34" charset="0"/>
              </a:rPr>
              <a:t>In 2008, the Government of Canada and the MNC signed the </a:t>
            </a:r>
            <a:r>
              <a:rPr lang="en-US" altLang="en-US" i="1" dirty="0" smtClean="0">
                <a:solidFill>
                  <a:schemeClr val="tx1"/>
                </a:solidFill>
                <a:ea typeface="ＭＳ Ｐゴシック" pitchFamily="34" charset="-128"/>
                <a:cs typeface="Calibri" pitchFamily="34" charset="0"/>
              </a:rPr>
              <a:t>Métis Nation Protocol</a:t>
            </a:r>
            <a:r>
              <a:rPr lang="en-US" altLang="en-US" dirty="0" smtClean="0">
                <a:solidFill>
                  <a:schemeClr val="tx1"/>
                </a:solidFill>
                <a:ea typeface="ＭＳ Ｐゴシック" pitchFamily="34" charset="-128"/>
                <a:cs typeface="Calibri" pitchFamily="34" charset="0"/>
              </a:rPr>
              <a:t>; a number of key initiatives to improve conditions and expand opportunities for Métis are being pursued.  </a:t>
            </a:r>
          </a:p>
          <a:p>
            <a:pPr marL="0" indent="0" fontAlgn="auto">
              <a:spcBef>
                <a:spcPct val="0"/>
              </a:spcBef>
              <a:spcAft>
                <a:spcPts val="0"/>
              </a:spcAft>
              <a:buFont typeface="Arial" pitchFamily="34" charset="0"/>
              <a:buNone/>
              <a:defRPr/>
            </a:pPr>
            <a:endParaRPr lang="en-US" altLang="en-US" dirty="0" smtClean="0">
              <a:solidFill>
                <a:schemeClr val="tx1"/>
              </a:solidFill>
              <a:ea typeface="ＭＳ Ｐゴシック" pitchFamily="34" charset="-128"/>
              <a:cs typeface="Calibri" pitchFamily="34" charset="0"/>
            </a:endParaRPr>
          </a:p>
          <a:p>
            <a:pPr marL="0" indent="0" fontAlgn="auto">
              <a:spcBef>
                <a:spcPct val="0"/>
              </a:spcBef>
              <a:spcAft>
                <a:spcPts val="0"/>
              </a:spcAft>
              <a:buFont typeface="Arial" pitchFamily="34" charset="0"/>
              <a:buNone/>
              <a:defRPr/>
            </a:pPr>
            <a:r>
              <a:rPr lang="en-US" altLang="en-US" dirty="0" smtClean="0">
                <a:solidFill>
                  <a:schemeClr val="tx1"/>
                </a:solidFill>
                <a:ea typeface="ＭＳ Ｐゴシック" pitchFamily="34" charset="-128"/>
                <a:cs typeface="Calibri" pitchFamily="34" charset="0"/>
              </a:rPr>
              <a:t>both parties have engaged the five westernmost provincial governments in joint initiatives on economic development and applying this approach to areas such as education and health.  </a:t>
            </a:r>
          </a:p>
          <a:p>
            <a:pPr marL="0" indent="0" fontAlgn="auto">
              <a:spcBef>
                <a:spcPct val="0"/>
              </a:spcBef>
              <a:spcAft>
                <a:spcPts val="0"/>
              </a:spcAft>
              <a:buFont typeface="Arial" pitchFamily="34" charset="0"/>
              <a:buNone/>
              <a:defRPr/>
            </a:pPr>
            <a:endParaRPr lang="en-US" altLang="en-US" dirty="0" smtClean="0">
              <a:solidFill>
                <a:schemeClr val="tx1"/>
              </a:solidFill>
              <a:ea typeface="ＭＳ Ｐゴシック" pitchFamily="34" charset="-128"/>
              <a:cs typeface="Calibri" pitchFamily="34" charset="0"/>
            </a:endParaRPr>
          </a:p>
          <a:p>
            <a:pPr marL="0" indent="0" fontAlgn="auto">
              <a:spcBef>
                <a:spcPct val="0"/>
              </a:spcBef>
              <a:spcAft>
                <a:spcPts val="0"/>
              </a:spcAft>
              <a:buFont typeface="Arial" pitchFamily="34" charset="0"/>
              <a:buNone/>
              <a:defRPr/>
            </a:pPr>
            <a:r>
              <a:rPr lang="en-US" altLang="en-US" dirty="0" smtClean="0">
                <a:solidFill>
                  <a:schemeClr val="tx1"/>
                </a:solidFill>
                <a:ea typeface="ＭＳ Ｐゴシック" pitchFamily="34" charset="-128"/>
                <a:cs typeface="Calibri" pitchFamily="34" charset="0"/>
              </a:rPr>
              <a:t>A critical starting point to these initiatives is developing a reliable database for the Métis population</a:t>
            </a:r>
            <a:r>
              <a:rPr lang="en-US" altLang="en-US" dirty="0" smtClean="0">
                <a:solidFill>
                  <a:srgbClr val="404040"/>
                </a:solidFill>
                <a:ea typeface="ＭＳ Ｐゴシック" pitchFamily="34" charset="-128"/>
                <a:cs typeface="Calibri" pitchFamily="34" charset="0"/>
              </a:rPr>
              <a:t>. </a:t>
            </a:r>
          </a:p>
          <a:p>
            <a:pPr marL="274320" indent="-256032" fontAlgn="auto">
              <a:spcBef>
                <a:spcPct val="0"/>
              </a:spcBef>
              <a:spcAft>
                <a:spcPts val="0"/>
              </a:spcAft>
              <a:defRPr/>
            </a:pPr>
            <a:endParaRPr lang="en-US" altLang="en-US" dirty="0" smtClean="0">
              <a:solidFill>
                <a:srgbClr val="404040"/>
              </a:solidFill>
              <a:ea typeface="ＭＳ Ｐゴシック" pitchFamily="34" charset="-128"/>
              <a:cs typeface="Calibri" pitchFamily="34" charset="0"/>
            </a:endParaRPr>
          </a:p>
        </p:txBody>
      </p:sp>
      <p:sp>
        <p:nvSpPr>
          <p:cNvPr id="35843" name="Title 7"/>
          <p:cNvSpPr>
            <a:spLocks noGrp="1"/>
          </p:cNvSpPr>
          <p:nvPr>
            <p:ph type="title"/>
          </p:nvPr>
        </p:nvSpPr>
        <p:spPr bwMode="auto">
          <a:xfrm>
            <a:off x="304800" y="1082675"/>
            <a:ext cx="8229600" cy="46831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fontAlgn="auto">
              <a:spcAft>
                <a:spcPts val="0"/>
              </a:spcAft>
              <a:defRPr/>
            </a:pPr>
            <a:r>
              <a:rPr lang="en-US" altLang="en-US" dirty="0" smtClean="0">
                <a:latin typeface="Calibri" pitchFamily="34" charset="0"/>
                <a:ea typeface="ＭＳ Ｐゴシック" pitchFamily="34" charset="-128"/>
              </a:rPr>
              <a:t>Priorities - Economic Development, Education and Training</a:t>
            </a:r>
          </a:p>
        </p:txBody>
      </p:sp>
    </p:spTree>
  </p:cSld>
  <p:clrMapOvr>
    <a:masterClrMapping/>
  </p:clrMapOvr>
  <p:transition spd="med">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6" descr="fiddlers"/>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953000" y="2382340"/>
            <a:ext cx="3736544" cy="3810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3795" name="Content Placeholder 9"/>
          <p:cNvSpPr>
            <a:spLocks noGrp="1"/>
          </p:cNvSpPr>
          <p:nvPr>
            <p:ph sz="quarter" idx="10"/>
          </p:nvPr>
        </p:nvSpPr>
        <p:spPr>
          <a:xfrm>
            <a:off x="304800" y="1841500"/>
            <a:ext cx="4419600" cy="3997325"/>
          </a:xfrm>
        </p:spPr>
        <p:txBody>
          <a:bodyPr/>
          <a:lstStyle/>
          <a:p>
            <a:pPr marL="0" indent="0" fontAlgn="auto">
              <a:spcBef>
                <a:spcPct val="0"/>
              </a:spcBef>
              <a:spcAft>
                <a:spcPts val="0"/>
              </a:spcAft>
              <a:buFont typeface="Arial" pitchFamily="34" charset="0"/>
              <a:buNone/>
              <a:defRPr/>
            </a:pPr>
            <a:r>
              <a:rPr lang="en-CA" altLang="en-US" dirty="0" smtClean="0">
                <a:solidFill>
                  <a:schemeClr val="tx1"/>
                </a:solidFill>
                <a:ea typeface="ＭＳ Ｐゴシック" pitchFamily="34" charset="-128"/>
                <a:cs typeface="Calibri" pitchFamily="34" charset="0"/>
              </a:rPr>
              <a:t>Métis continue to seek land and resource rights, and self-government.</a:t>
            </a:r>
          </a:p>
          <a:p>
            <a:pPr marL="0" indent="0" fontAlgn="auto">
              <a:spcBef>
                <a:spcPct val="0"/>
              </a:spcBef>
              <a:spcAft>
                <a:spcPts val="0"/>
              </a:spcAft>
              <a:buFont typeface="Arial" pitchFamily="34" charset="0"/>
              <a:buNone/>
              <a:defRPr/>
            </a:pPr>
            <a:endParaRPr lang="en-CA" altLang="en-US" dirty="0" smtClean="0">
              <a:solidFill>
                <a:schemeClr val="tx1"/>
              </a:solidFill>
              <a:ea typeface="ＭＳ Ｐゴシック" pitchFamily="34" charset="-128"/>
              <a:cs typeface="Calibri" pitchFamily="34" charset="0"/>
            </a:endParaRPr>
          </a:p>
          <a:p>
            <a:pPr marL="0" indent="0" fontAlgn="auto">
              <a:spcBef>
                <a:spcPct val="0"/>
              </a:spcBef>
              <a:spcAft>
                <a:spcPts val="0"/>
              </a:spcAft>
              <a:buFont typeface="Arial" pitchFamily="34" charset="0"/>
              <a:buNone/>
              <a:defRPr/>
            </a:pPr>
            <a:r>
              <a:rPr lang="en-CA" altLang="en-US" dirty="0" smtClean="0">
                <a:solidFill>
                  <a:schemeClr val="tx1"/>
                </a:solidFill>
                <a:ea typeface="ＭＳ Ｐゴシック" pitchFamily="34" charset="-128"/>
                <a:cs typeface="Calibri" pitchFamily="34" charset="0"/>
              </a:rPr>
              <a:t>Métis do not advocate separation from Canada, but desire greater control over their lives within Canada.</a:t>
            </a:r>
          </a:p>
          <a:p>
            <a:pPr marL="0" indent="0" fontAlgn="auto">
              <a:spcBef>
                <a:spcPct val="0"/>
              </a:spcBef>
              <a:spcAft>
                <a:spcPts val="0"/>
              </a:spcAft>
              <a:buFont typeface="Arial" pitchFamily="34" charset="0"/>
              <a:buNone/>
              <a:defRPr/>
            </a:pPr>
            <a:endParaRPr lang="en-CA" altLang="en-US" dirty="0" smtClean="0">
              <a:solidFill>
                <a:schemeClr val="tx1"/>
              </a:solidFill>
              <a:ea typeface="ＭＳ Ｐゴシック" pitchFamily="34" charset="-128"/>
              <a:cs typeface="Calibri" pitchFamily="34" charset="0"/>
            </a:endParaRPr>
          </a:p>
          <a:p>
            <a:pPr marL="0" indent="0" fontAlgn="auto">
              <a:spcBef>
                <a:spcPct val="0"/>
              </a:spcBef>
              <a:spcAft>
                <a:spcPts val="0"/>
              </a:spcAft>
              <a:buFont typeface="Arial" pitchFamily="34" charset="0"/>
              <a:buNone/>
              <a:defRPr/>
            </a:pPr>
            <a:r>
              <a:rPr lang="en-CA" altLang="en-US" dirty="0" smtClean="0">
                <a:solidFill>
                  <a:schemeClr val="tx1"/>
                </a:solidFill>
                <a:ea typeface="ＭＳ Ｐゴシック" pitchFamily="34" charset="-128"/>
                <a:cs typeface="Calibri" pitchFamily="34" charset="0"/>
              </a:rPr>
              <a:t>In the 1860’s the Cree named the Métis ‘</a:t>
            </a:r>
            <a:r>
              <a:rPr lang="en-CA" altLang="en-US" i="1" dirty="0" smtClean="0">
                <a:solidFill>
                  <a:schemeClr val="tx1"/>
                </a:solidFill>
                <a:ea typeface="ＭＳ Ｐゴシック" pitchFamily="34" charset="-128"/>
                <a:cs typeface="Calibri" pitchFamily="34" charset="0"/>
              </a:rPr>
              <a:t>O-tee-</a:t>
            </a:r>
            <a:r>
              <a:rPr lang="en-CA" altLang="en-US" i="1" dirty="0" err="1" smtClean="0">
                <a:solidFill>
                  <a:schemeClr val="tx1"/>
                </a:solidFill>
                <a:ea typeface="ＭＳ Ｐゴシック" pitchFamily="34" charset="-128"/>
                <a:cs typeface="Calibri" pitchFamily="34" charset="0"/>
              </a:rPr>
              <a:t>paym</a:t>
            </a:r>
            <a:r>
              <a:rPr lang="en-CA" altLang="en-US" i="1" dirty="0" smtClean="0">
                <a:solidFill>
                  <a:schemeClr val="tx1"/>
                </a:solidFill>
                <a:ea typeface="ＭＳ Ｐゴシック" pitchFamily="34" charset="-128"/>
                <a:cs typeface="Calibri" pitchFamily="34" charset="0"/>
              </a:rPr>
              <a:t>-</a:t>
            </a:r>
            <a:r>
              <a:rPr lang="en-CA" altLang="en-US" i="1" dirty="0" err="1" smtClean="0">
                <a:solidFill>
                  <a:schemeClr val="tx1"/>
                </a:solidFill>
                <a:ea typeface="ＭＳ Ｐゴシック" pitchFamily="34" charset="-128"/>
                <a:cs typeface="Calibri" pitchFamily="34" charset="0"/>
              </a:rPr>
              <a:t>soo-wu</a:t>
            </a:r>
            <a:r>
              <a:rPr lang="en-CA" altLang="en-US" dirty="0" err="1" smtClean="0">
                <a:solidFill>
                  <a:schemeClr val="tx1"/>
                </a:solidFill>
                <a:ea typeface="ＭＳ Ｐゴシック" pitchFamily="34" charset="-128"/>
                <a:cs typeface="Calibri" pitchFamily="34" charset="0"/>
              </a:rPr>
              <a:t>k</a:t>
            </a:r>
            <a:r>
              <a:rPr lang="en-CA" altLang="en-US" dirty="0" smtClean="0">
                <a:solidFill>
                  <a:schemeClr val="tx1"/>
                </a:solidFill>
                <a:ea typeface="ＭＳ Ｐゴシック" pitchFamily="34" charset="-128"/>
                <a:cs typeface="Calibri" pitchFamily="34" charset="0"/>
              </a:rPr>
              <a:t>’ meaning ‘their own boss’. </a:t>
            </a:r>
            <a:endParaRPr lang="en-US" altLang="en-US" dirty="0" smtClean="0">
              <a:solidFill>
                <a:schemeClr val="tx1"/>
              </a:solidFill>
              <a:ea typeface="ＭＳ Ｐゴシック" pitchFamily="34" charset="-128"/>
              <a:cs typeface="Calibri" pitchFamily="34" charset="0"/>
            </a:endParaRPr>
          </a:p>
          <a:p>
            <a:pPr marL="274320" indent="-256032" fontAlgn="auto">
              <a:spcBef>
                <a:spcPct val="0"/>
              </a:spcBef>
              <a:spcAft>
                <a:spcPts val="0"/>
              </a:spcAft>
              <a:defRPr/>
            </a:pPr>
            <a:endParaRPr lang="en-US" altLang="en-US" dirty="0" smtClean="0">
              <a:solidFill>
                <a:srgbClr val="404040"/>
              </a:solidFill>
              <a:ea typeface="ＭＳ Ｐゴシック" pitchFamily="34" charset="-128"/>
              <a:cs typeface="Calibri" pitchFamily="34" charset="0"/>
            </a:endParaRPr>
          </a:p>
        </p:txBody>
      </p:sp>
      <p:sp>
        <p:nvSpPr>
          <p:cNvPr id="36868" name="Title 8"/>
          <p:cNvSpPr>
            <a:spLocks noGrp="1"/>
          </p:cNvSpPr>
          <p:nvPr>
            <p:ph type="title"/>
          </p:nvPr>
        </p:nvSpPr>
        <p:spPr bwMode="auto">
          <a:xfrm>
            <a:off x="304800" y="1082675"/>
            <a:ext cx="8229600" cy="46831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fontAlgn="auto">
              <a:spcAft>
                <a:spcPts val="0"/>
              </a:spcAft>
              <a:defRPr/>
            </a:pPr>
            <a:r>
              <a:rPr lang="en-US" altLang="en-US" dirty="0" smtClean="0">
                <a:latin typeface="Calibri" pitchFamily="34" charset="0"/>
                <a:ea typeface="ＭＳ Ｐゴシック" pitchFamily="34" charset="-128"/>
              </a:rPr>
              <a:t>The Métis</a:t>
            </a:r>
            <a:br>
              <a:rPr lang="en-US" altLang="en-US" dirty="0" smtClean="0">
                <a:latin typeface="Calibri" pitchFamily="34" charset="0"/>
                <a:ea typeface="ＭＳ Ｐゴシック" pitchFamily="34" charset="-128"/>
              </a:rPr>
            </a:br>
            <a:endParaRPr lang="en-US" altLang="en-US" dirty="0" smtClean="0">
              <a:latin typeface="Calibri" pitchFamily="34" charset="0"/>
              <a:ea typeface="ＭＳ Ｐゴシック" pitchFamily="34" charset="-128"/>
            </a:endParaRPr>
          </a:p>
        </p:txBody>
      </p:sp>
    </p:spTree>
  </p:cSld>
  <p:clrMapOvr>
    <a:masterClrMapping/>
  </p:clrMapOvr>
  <p:transition spd="med">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304800" y="1841500"/>
            <a:ext cx="8229600" cy="3997325"/>
          </a:xfrm>
        </p:spPr>
        <p:txBody>
          <a:bodyPr/>
          <a:lstStyle/>
          <a:p>
            <a:pPr marL="18288" indent="0" fontAlgn="auto">
              <a:spcAft>
                <a:spcPts val="0"/>
              </a:spcAft>
              <a:buFont typeface="Wingdings" pitchFamily="2" charset="2"/>
              <a:buNone/>
              <a:defRPr/>
            </a:pPr>
            <a:r>
              <a:rPr lang="en-CA" dirty="0" smtClean="0"/>
              <a:t>Legacy of Hope Foundation</a:t>
            </a:r>
          </a:p>
          <a:p>
            <a:pPr marL="18288" indent="0" fontAlgn="auto">
              <a:spcAft>
                <a:spcPts val="0"/>
              </a:spcAft>
              <a:buFont typeface="Wingdings" pitchFamily="2" charset="2"/>
              <a:buNone/>
              <a:defRPr/>
            </a:pPr>
            <a:r>
              <a:rPr lang="en-CA" dirty="0" smtClean="0"/>
              <a:t>www.legacyofhope.ca</a:t>
            </a:r>
            <a:endParaRPr lang="en-CA" dirty="0"/>
          </a:p>
        </p:txBody>
      </p:sp>
    </p:spTree>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Picture 4" descr="vest"/>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067339" y="1741454"/>
            <a:ext cx="2143211" cy="23431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Picture 6" descr="Hankie Holder"/>
          <p:cNvPicPr>
            <a:picLocks noChangeAspect="1" noChangeArrowheads="1"/>
          </p:cNvPicPr>
          <p:nvPr/>
        </p:nvPicPr>
        <p:blipFill>
          <a:blip r:embed="rId3"/>
          <a:srcRect/>
          <a:stretch>
            <a:fillRect/>
          </a:stretch>
        </p:blipFill>
        <p:spPr bwMode="auto">
          <a:xfrm>
            <a:off x="5385646" y="4332045"/>
            <a:ext cx="3148754" cy="225779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220" name="Content Placeholder 10"/>
          <p:cNvSpPr>
            <a:spLocks noGrp="1"/>
          </p:cNvSpPr>
          <p:nvPr>
            <p:ph sz="quarter" idx="10"/>
          </p:nvPr>
        </p:nvSpPr>
        <p:spPr>
          <a:xfrm>
            <a:off x="304800" y="1841500"/>
            <a:ext cx="4425950" cy="3997325"/>
          </a:xfrm>
        </p:spPr>
        <p:txBody>
          <a:bodyPr anchor="t" anchorCtr="0">
            <a:normAutofit lnSpcReduction="10000"/>
          </a:bodyPr>
          <a:lstStyle/>
          <a:p>
            <a:pPr marL="0" indent="0" fontAlgn="auto">
              <a:spcBef>
                <a:spcPct val="0"/>
              </a:spcBef>
              <a:spcAft>
                <a:spcPts val="0"/>
              </a:spcAft>
              <a:buFont typeface="Arial" pitchFamily="34" charset="0"/>
              <a:buNone/>
              <a:defRPr/>
            </a:pPr>
            <a:r>
              <a:rPr lang="en-CA" altLang="en-US" dirty="0" smtClean="0">
                <a:solidFill>
                  <a:schemeClr val="tx1"/>
                </a:solidFill>
                <a:ea typeface="ＭＳ Ｐゴシック" pitchFamily="34" charset="-128"/>
                <a:cs typeface="Calibri" pitchFamily="34" charset="0"/>
              </a:rPr>
              <a:t>Known for their artistry, the Métis were sometimes called The Flower Beadwork People.</a:t>
            </a:r>
          </a:p>
          <a:p>
            <a:pPr marL="0" indent="0" fontAlgn="auto">
              <a:spcBef>
                <a:spcPct val="0"/>
              </a:spcBef>
              <a:spcAft>
                <a:spcPts val="0"/>
              </a:spcAft>
              <a:buFont typeface="Arial" pitchFamily="34" charset="0"/>
              <a:buNone/>
              <a:defRPr/>
            </a:pPr>
            <a:endParaRPr lang="en-CA" altLang="en-US" dirty="0" smtClean="0">
              <a:solidFill>
                <a:schemeClr val="tx1"/>
              </a:solidFill>
              <a:ea typeface="ＭＳ Ｐゴシック" pitchFamily="34" charset="-128"/>
              <a:cs typeface="Calibri" pitchFamily="34" charset="0"/>
            </a:endParaRPr>
          </a:p>
          <a:p>
            <a:pPr marL="0" indent="0" fontAlgn="auto">
              <a:spcBef>
                <a:spcPct val="0"/>
              </a:spcBef>
              <a:spcAft>
                <a:spcPts val="0"/>
              </a:spcAft>
              <a:buFont typeface="Arial" pitchFamily="34" charset="0"/>
              <a:buNone/>
              <a:defRPr/>
            </a:pPr>
            <a:r>
              <a:rPr lang="en-CA" altLang="en-US" dirty="0" smtClean="0">
                <a:solidFill>
                  <a:schemeClr val="tx1"/>
                </a:solidFill>
                <a:ea typeface="ＭＳ Ｐゴシック" pitchFamily="34" charset="-128"/>
                <a:cs typeface="Calibri" pitchFamily="34" charset="0"/>
              </a:rPr>
              <a:t>The distinctive Métis language, </a:t>
            </a:r>
            <a:r>
              <a:rPr lang="en-CA" altLang="en-US" dirty="0" err="1" smtClean="0">
                <a:solidFill>
                  <a:schemeClr val="tx1"/>
                </a:solidFill>
                <a:ea typeface="ＭＳ Ｐゴシック" pitchFamily="34" charset="-128"/>
                <a:cs typeface="Calibri" pitchFamily="34" charset="0"/>
              </a:rPr>
              <a:t>Michif</a:t>
            </a:r>
            <a:r>
              <a:rPr lang="en-CA" altLang="en-US" dirty="0" smtClean="0">
                <a:solidFill>
                  <a:schemeClr val="tx1"/>
                </a:solidFill>
                <a:ea typeface="ＭＳ Ｐゴシック" pitchFamily="34" charset="-128"/>
                <a:cs typeface="Calibri" pitchFamily="34" charset="0"/>
              </a:rPr>
              <a:t>, combines Cree and French. </a:t>
            </a:r>
            <a:r>
              <a:rPr lang="en-CA" altLang="en-US" dirty="0" err="1" smtClean="0">
                <a:solidFill>
                  <a:schemeClr val="tx1"/>
                </a:solidFill>
                <a:ea typeface="ＭＳ Ｐゴシック" pitchFamily="34" charset="-128"/>
                <a:cs typeface="Calibri" pitchFamily="34" charset="0"/>
              </a:rPr>
              <a:t>Bungi</a:t>
            </a:r>
            <a:r>
              <a:rPr lang="en-CA" altLang="en-US" dirty="0" smtClean="0">
                <a:solidFill>
                  <a:schemeClr val="tx1"/>
                </a:solidFill>
                <a:ea typeface="ＭＳ Ｐゴシック" pitchFamily="34" charset="-128"/>
                <a:cs typeface="Calibri" pitchFamily="34" charset="0"/>
              </a:rPr>
              <a:t> or Bungee is a Métis language that combines Gaelic and Cree mixed with French and Saulteaux.</a:t>
            </a:r>
          </a:p>
          <a:p>
            <a:pPr marL="0" indent="0" fontAlgn="auto">
              <a:spcBef>
                <a:spcPct val="0"/>
              </a:spcBef>
              <a:spcAft>
                <a:spcPts val="0"/>
              </a:spcAft>
              <a:buFont typeface="Arial" pitchFamily="34" charset="0"/>
              <a:buNone/>
              <a:defRPr/>
            </a:pPr>
            <a:endParaRPr lang="en-CA" altLang="en-US" dirty="0" smtClean="0">
              <a:solidFill>
                <a:schemeClr val="tx1"/>
              </a:solidFill>
              <a:ea typeface="ＭＳ Ｐゴシック" pitchFamily="34" charset="-128"/>
              <a:cs typeface="Calibri" pitchFamily="34" charset="0"/>
            </a:endParaRPr>
          </a:p>
          <a:p>
            <a:pPr marL="0" indent="0" fontAlgn="auto">
              <a:spcBef>
                <a:spcPct val="0"/>
              </a:spcBef>
              <a:spcAft>
                <a:spcPts val="0"/>
              </a:spcAft>
              <a:buFont typeface="Arial" pitchFamily="34" charset="0"/>
              <a:buNone/>
              <a:defRPr/>
            </a:pPr>
            <a:r>
              <a:rPr lang="en-CA" altLang="en-US" dirty="0" smtClean="0">
                <a:solidFill>
                  <a:schemeClr val="tx1"/>
                </a:solidFill>
                <a:ea typeface="ＭＳ Ｐゴシック" pitchFamily="34" charset="-128"/>
                <a:cs typeface="Calibri" pitchFamily="34" charset="0"/>
              </a:rPr>
              <a:t>Métis fiddlers incorporated jigs and reels into their music to produce their own unique style of music.</a:t>
            </a:r>
            <a:r>
              <a:rPr lang="en-US" altLang="en-US" dirty="0" smtClean="0">
                <a:solidFill>
                  <a:schemeClr val="tx1"/>
                </a:solidFill>
                <a:ea typeface="ＭＳ Ｐゴシック" pitchFamily="34" charset="-128"/>
                <a:cs typeface="Calibri" pitchFamily="34" charset="0"/>
              </a:rPr>
              <a:t> </a:t>
            </a:r>
            <a:endParaRPr lang="en-US" altLang="en-US" dirty="0" smtClean="0">
              <a:solidFill>
                <a:srgbClr val="404040"/>
              </a:solidFill>
              <a:ea typeface="ＭＳ Ｐゴシック" pitchFamily="34" charset="-128"/>
              <a:cs typeface="Calibri" pitchFamily="34" charset="0"/>
            </a:endParaRPr>
          </a:p>
        </p:txBody>
      </p:sp>
      <p:sp>
        <p:nvSpPr>
          <p:cNvPr id="9221" name="Title 8"/>
          <p:cNvSpPr>
            <a:spLocks noGrp="1"/>
          </p:cNvSpPr>
          <p:nvPr>
            <p:ph type="title"/>
          </p:nvPr>
        </p:nvSpPr>
        <p:spPr bwMode="auto">
          <a:xfrm>
            <a:off x="304800" y="1082675"/>
            <a:ext cx="8229600" cy="46831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fontAlgn="auto">
              <a:spcAft>
                <a:spcPts val="0"/>
              </a:spcAft>
              <a:defRPr/>
            </a:pPr>
            <a:r>
              <a:rPr lang="en-US" altLang="en-US" dirty="0" smtClean="0">
                <a:latin typeface="Calibri" pitchFamily="34" charset="0"/>
                <a:ea typeface="ＭＳ Ｐゴシック" pitchFamily="34" charset="-128"/>
              </a:rPr>
              <a:t>The Flower Beadwork People</a:t>
            </a:r>
          </a:p>
        </p:txBody>
      </p:sp>
    </p:spTree>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482" name="Picture 3" descr="fla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730375" y="3668713"/>
            <a:ext cx="5233988" cy="269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Content Placeholder 8"/>
          <p:cNvSpPr>
            <a:spLocks noGrp="1"/>
          </p:cNvSpPr>
          <p:nvPr>
            <p:ph sz="quarter" idx="10"/>
          </p:nvPr>
        </p:nvSpPr>
        <p:spPr>
          <a:xfrm>
            <a:off x="304800" y="1841500"/>
            <a:ext cx="8229600" cy="3997325"/>
          </a:xfrm>
        </p:spPr>
        <p:txBody>
          <a:bodyPr anchor="t" anchorCtr="0"/>
          <a:lstStyle/>
          <a:p>
            <a:pPr marL="0" indent="0" fontAlgn="auto">
              <a:spcBef>
                <a:spcPct val="0"/>
              </a:spcBef>
              <a:spcAft>
                <a:spcPts val="0"/>
              </a:spcAft>
              <a:buFont typeface="Arial" pitchFamily="34" charset="0"/>
              <a:buNone/>
              <a:defRPr/>
            </a:pPr>
            <a:r>
              <a:rPr lang="en-CA" altLang="en-US" dirty="0" smtClean="0">
                <a:solidFill>
                  <a:schemeClr val="tx1"/>
                </a:solidFill>
                <a:ea typeface="ＭＳ Ｐゴシック" pitchFamily="34" charset="-128"/>
                <a:cs typeface="Calibri" pitchFamily="34" charset="0"/>
              </a:rPr>
              <a:t>A rapid and dramatic cultural evolution began in the mid 1600’s and by the mid 1800’s, a new people was emerging. </a:t>
            </a:r>
          </a:p>
          <a:p>
            <a:pPr marL="0" indent="0" fontAlgn="auto">
              <a:spcBef>
                <a:spcPct val="0"/>
              </a:spcBef>
              <a:spcAft>
                <a:spcPts val="0"/>
              </a:spcAft>
              <a:buFont typeface="Arial" pitchFamily="34" charset="0"/>
              <a:buNone/>
              <a:defRPr/>
            </a:pPr>
            <a:endParaRPr lang="en-CA" altLang="en-US" dirty="0" smtClean="0">
              <a:solidFill>
                <a:schemeClr val="tx1"/>
              </a:solidFill>
              <a:ea typeface="ＭＳ Ｐゴシック" pitchFamily="34" charset="-128"/>
              <a:cs typeface="Calibri" pitchFamily="34" charset="0"/>
            </a:endParaRPr>
          </a:p>
          <a:p>
            <a:pPr marL="0" indent="0" fontAlgn="auto">
              <a:spcBef>
                <a:spcPct val="0"/>
              </a:spcBef>
              <a:spcAft>
                <a:spcPts val="0"/>
              </a:spcAft>
              <a:buFont typeface="Arial" pitchFamily="34" charset="0"/>
              <a:buNone/>
              <a:defRPr/>
            </a:pPr>
            <a:r>
              <a:rPr lang="en-CA" altLang="en-US" dirty="0" smtClean="0">
                <a:solidFill>
                  <a:schemeClr val="tx1"/>
                </a:solidFill>
                <a:ea typeface="ＭＳ Ｐゴシック" pitchFamily="34" charset="-128"/>
                <a:cs typeface="Calibri" pitchFamily="34" charset="0"/>
              </a:rPr>
              <a:t>The Métis considered themselves a new Nation, complete with flag, language, clothing, music, and dance.</a:t>
            </a:r>
            <a:r>
              <a:rPr lang="en-US" altLang="en-US" dirty="0" smtClean="0">
                <a:solidFill>
                  <a:schemeClr val="tx1"/>
                </a:solidFill>
                <a:ea typeface="ＭＳ Ｐゴシック" pitchFamily="34" charset="-128"/>
                <a:cs typeface="Calibri" pitchFamily="34" charset="0"/>
              </a:rPr>
              <a:t> </a:t>
            </a:r>
            <a:endParaRPr lang="en-US" altLang="en-US" dirty="0" smtClean="0">
              <a:solidFill>
                <a:srgbClr val="404040"/>
              </a:solidFill>
              <a:ea typeface="ＭＳ Ｐゴシック" pitchFamily="34" charset="-128"/>
              <a:cs typeface="Calibri" pitchFamily="34" charset="0"/>
            </a:endParaRPr>
          </a:p>
        </p:txBody>
      </p:sp>
      <p:sp>
        <p:nvSpPr>
          <p:cNvPr id="10244" name="Title 7"/>
          <p:cNvSpPr>
            <a:spLocks noGrp="1"/>
          </p:cNvSpPr>
          <p:nvPr>
            <p:ph type="title"/>
          </p:nvPr>
        </p:nvSpPr>
        <p:spPr bwMode="auto">
          <a:xfrm>
            <a:off x="304800" y="1082675"/>
            <a:ext cx="8229600" cy="46831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fontAlgn="auto">
              <a:spcAft>
                <a:spcPts val="0"/>
              </a:spcAft>
              <a:defRPr/>
            </a:pPr>
            <a:r>
              <a:rPr lang="en-US" altLang="en-US" dirty="0" smtClean="0">
                <a:latin typeface="Calibri" pitchFamily="34" charset="0"/>
                <a:ea typeface="ＭＳ Ｐゴシック" pitchFamily="34" charset="-128"/>
              </a:rPr>
              <a:t>A New Nation</a:t>
            </a:r>
          </a:p>
        </p:txBody>
      </p:sp>
    </p:spTree>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1" name="Picture 5" descr="wagon"/>
          <p:cNvPicPr>
            <a:picLocks noChangeAspect="1" noChangeArrowheads="1"/>
          </p:cNvPicPr>
          <p:nvPr/>
        </p:nvPicPr>
        <p:blipFill>
          <a:blip r:embed="rId2"/>
          <a:srcRect/>
          <a:stretch>
            <a:fillRect/>
          </a:stretch>
        </p:blipFill>
        <p:spPr bwMode="auto">
          <a:xfrm>
            <a:off x="5502275" y="1699583"/>
            <a:ext cx="3260725" cy="2133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1507" name="Picture 5" descr="stretchers:muskrat.tiff"/>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5502275" y="4291013"/>
            <a:ext cx="3260725" cy="2303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8" name="Content Placeholder 8"/>
          <p:cNvSpPr>
            <a:spLocks noGrp="1"/>
          </p:cNvSpPr>
          <p:nvPr>
            <p:ph sz="quarter" idx="10"/>
          </p:nvPr>
        </p:nvSpPr>
        <p:spPr>
          <a:xfrm>
            <a:off x="304800" y="1841500"/>
            <a:ext cx="4768850" cy="3997325"/>
          </a:xfrm>
        </p:spPr>
        <p:txBody>
          <a:bodyPr anchor="t" anchorCtr="0"/>
          <a:lstStyle/>
          <a:p>
            <a:pPr marL="0" indent="0" fontAlgn="auto">
              <a:spcBef>
                <a:spcPct val="0"/>
              </a:spcBef>
              <a:spcAft>
                <a:spcPts val="0"/>
              </a:spcAft>
              <a:buFont typeface="Arial" pitchFamily="34" charset="0"/>
              <a:buNone/>
              <a:defRPr/>
            </a:pPr>
            <a:r>
              <a:rPr lang="en-CA" altLang="en-US" dirty="0" smtClean="0">
                <a:solidFill>
                  <a:schemeClr val="tx1"/>
                </a:solidFill>
                <a:ea typeface="ＭＳ Ｐゴシック" pitchFamily="34" charset="-128"/>
                <a:cs typeface="Calibri" pitchFamily="34" charset="0"/>
              </a:rPr>
              <a:t>Métis built and used Red River carts, an important Métis cultural icon, for buffalo hunts. </a:t>
            </a:r>
          </a:p>
          <a:p>
            <a:pPr marL="0" indent="0" fontAlgn="auto">
              <a:spcBef>
                <a:spcPct val="0"/>
              </a:spcBef>
              <a:spcAft>
                <a:spcPts val="0"/>
              </a:spcAft>
              <a:buFont typeface="Arial" pitchFamily="34" charset="0"/>
              <a:buNone/>
              <a:defRPr/>
            </a:pPr>
            <a:endParaRPr lang="en-CA" altLang="en-US" dirty="0" smtClean="0">
              <a:solidFill>
                <a:schemeClr val="tx1"/>
              </a:solidFill>
              <a:ea typeface="ＭＳ Ｐゴシック" pitchFamily="34" charset="-128"/>
              <a:cs typeface="Calibri" pitchFamily="34" charset="0"/>
            </a:endParaRPr>
          </a:p>
          <a:p>
            <a:pPr marL="0" indent="0" fontAlgn="auto">
              <a:spcBef>
                <a:spcPct val="0"/>
              </a:spcBef>
              <a:spcAft>
                <a:spcPts val="0"/>
              </a:spcAft>
              <a:buFont typeface="Arial" pitchFamily="34" charset="0"/>
              <a:buNone/>
              <a:defRPr/>
            </a:pPr>
            <a:r>
              <a:rPr lang="en-CA" altLang="en-US" dirty="0" smtClean="0">
                <a:solidFill>
                  <a:schemeClr val="tx1"/>
                </a:solidFill>
                <a:ea typeface="ＭＳ Ｐゴシック" pitchFamily="34" charset="-128"/>
                <a:cs typeface="Calibri" pitchFamily="34" charset="0"/>
              </a:rPr>
              <a:t>In the early 1800’s, the Métis challenged the Hudson’s Bay Company monopoly in the fur trade.</a:t>
            </a:r>
          </a:p>
          <a:p>
            <a:pPr marL="0" indent="0" fontAlgn="auto">
              <a:spcBef>
                <a:spcPct val="0"/>
              </a:spcBef>
              <a:spcAft>
                <a:spcPts val="0"/>
              </a:spcAft>
              <a:buFont typeface="Arial" pitchFamily="34" charset="0"/>
              <a:buNone/>
              <a:defRPr/>
            </a:pPr>
            <a:endParaRPr lang="en-CA" altLang="en-US" dirty="0" smtClean="0">
              <a:solidFill>
                <a:schemeClr val="tx1"/>
              </a:solidFill>
              <a:ea typeface="ＭＳ Ｐゴシック" pitchFamily="34" charset="-128"/>
              <a:cs typeface="Calibri" pitchFamily="34" charset="0"/>
            </a:endParaRPr>
          </a:p>
          <a:p>
            <a:pPr marL="0" indent="0" fontAlgn="auto">
              <a:spcBef>
                <a:spcPct val="0"/>
              </a:spcBef>
              <a:spcAft>
                <a:spcPts val="0"/>
              </a:spcAft>
              <a:buFont typeface="Arial" pitchFamily="34" charset="0"/>
              <a:buNone/>
              <a:defRPr/>
            </a:pPr>
            <a:r>
              <a:rPr lang="en-CA" altLang="en-US" dirty="0" smtClean="0">
                <a:solidFill>
                  <a:schemeClr val="tx1"/>
                </a:solidFill>
                <a:ea typeface="ＭＳ Ｐゴシック" pitchFamily="34" charset="-128"/>
                <a:cs typeface="Calibri" pitchFamily="34" charset="0"/>
              </a:rPr>
              <a:t>By 1869, the population of the Red River Settlement consisted of 5,720 Francophone Métis, 4,080 Anglophone Métis and 1,600 non-natives.</a:t>
            </a:r>
            <a:endParaRPr lang="en-US" altLang="en-US" dirty="0" smtClean="0">
              <a:solidFill>
                <a:srgbClr val="404040"/>
              </a:solidFill>
              <a:ea typeface="ＭＳ Ｐゴシック" pitchFamily="34" charset="-128"/>
              <a:cs typeface="Calibri" pitchFamily="34" charset="0"/>
            </a:endParaRPr>
          </a:p>
        </p:txBody>
      </p:sp>
    </p:spTree>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Content Placeholder 8"/>
          <p:cNvSpPr>
            <a:spLocks noGrp="1"/>
          </p:cNvSpPr>
          <p:nvPr>
            <p:ph sz="quarter" idx="10"/>
          </p:nvPr>
        </p:nvSpPr>
        <p:spPr>
          <a:xfrm>
            <a:off x="304800" y="1841500"/>
            <a:ext cx="8229600" cy="3997325"/>
          </a:xfrm>
        </p:spPr>
        <p:txBody>
          <a:bodyPr anchor="t" anchorCtr="0"/>
          <a:lstStyle/>
          <a:p>
            <a:pPr marL="0" indent="0" fontAlgn="auto">
              <a:spcBef>
                <a:spcPct val="0"/>
              </a:spcBef>
              <a:spcAft>
                <a:spcPts val="0"/>
              </a:spcAft>
              <a:buFont typeface="Arial" pitchFamily="34" charset="0"/>
              <a:buNone/>
              <a:defRPr/>
            </a:pPr>
            <a:r>
              <a:rPr lang="en-CA" altLang="en-US" dirty="0" smtClean="0">
                <a:solidFill>
                  <a:schemeClr val="tx1"/>
                </a:solidFill>
                <a:ea typeface="ＭＳ Ｐゴシック" pitchFamily="34" charset="-128"/>
              </a:rPr>
              <a:t>In 1869, the Hudson’s Bay Company sold its right to Rupert’s Land to the Dominion of Canada for a small sum of money and 1/20th of the territory’s fertile land.</a:t>
            </a:r>
          </a:p>
          <a:p>
            <a:pPr marL="0" indent="0" fontAlgn="auto">
              <a:spcBef>
                <a:spcPct val="0"/>
              </a:spcBef>
              <a:spcAft>
                <a:spcPts val="0"/>
              </a:spcAft>
              <a:buFont typeface="Arial" pitchFamily="34" charset="0"/>
              <a:buNone/>
              <a:defRPr/>
            </a:pPr>
            <a:endParaRPr lang="en-CA" altLang="en-US" dirty="0" smtClean="0">
              <a:solidFill>
                <a:schemeClr val="tx1"/>
              </a:solidFill>
              <a:ea typeface="ＭＳ Ｐゴシック" pitchFamily="34" charset="-128"/>
            </a:endParaRPr>
          </a:p>
          <a:p>
            <a:pPr marL="0" indent="0" fontAlgn="auto">
              <a:spcBef>
                <a:spcPct val="0"/>
              </a:spcBef>
              <a:spcAft>
                <a:spcPts val="0"/>
              </a:spcAft>
              <a:buFont typeface="Arial" pitchFamily="34" charset="0"/>
              <a:buNone/>
              <a:defRPr/>
            </a:pPr>
            <a:r>
              <a:rPr lang="en-CA" altLang="en-US" dirty="0" smtClean="0">
                <a:solidFill>
                  <a:schemeClr val="tx1"/>
                </a:solidFill>
                <a:ea typeface="ＭＳ Ｐゴシック" pitchFamily="34" charset="-128"/>
              </a:rPr>
              <a:t>In October of 1869, a Métis Provisional Government headed by Louis Riel carried a List of Rights to the Canadian government in Ottawa, ON. The list formed the basis of negotiations with Sir John A. Macdonald’s Tories.</a:t>
            </a:r>
          </a:p>
          <a:p>
            <a:pPr marL="0" indent="0" fontAlgn="auto">
              <a:spcBef>
                <a:spcPct val="0"/>
              </a:spcBef>
              <a:spcAft>
                <a:spcPts val="0"/>
              </a:spcAft>
              <a:buFont typeface="Arial" pitchFamily="34" charset="0"/>
              <a:buNone/>
              <a:defRPr/>
            </a:pPr>
            <a:endParaRPr lang="en-CA" altLang="en-US" dirty="0" smtClean="0">
              <a:solidFill>
                <a:schemeClr val="tx1"/>
              </a:solidFill>
              <a:ea typeface="ＭＳ Ｐゴシック" pitchFamily="34" charset="-128"/>
            </a:endParaRPr>
          </a:p>
          <a:p>
            <a:pPr marL="0" indent="0" fontAlgn="auto">
              <a:spcBef>
                <a:spcPct val="0"/>
              </a:spcBef>
              <a:spcAft>
                <a:spcPts val="0"/>
              </a:spcAft>
              <a:buFont typeface="Arial" pitchFamily="34" charset="0"/>
              <a:buNone/>
              <a:defRPr/>
            </a:pPr>
            <a:r>
              <a:rPr lang="en-CA" dirty="0" smtClean="0">
                <a:solidFill>
                  <a:schemeClr val="tx1"/>
                </a:solidFill>
              </a:rPr>
              <a:t>On July 15, </a:t>
            </a:r>
            <a:r>
              <a:rPr lang="en-CA" dirty="0">
                <a:solidFill>
                  <a:schemeClr val="tx1"/>
                </a:solidFill>
              </a:rPr>
              <a:t>1870, Louis Riel effectively brought </a:t>
            </a:r>
            <a:r>
              <a:rPr lang="en-CA" dirty="0"/>
              <a:t>the Province of Manitoba into Confederation</a:t>
            </a:r>
            <a:r>
              <a:rPr lang="en-CA" dirty="0" smtClean="0"/>
              <a:t>.</a:t>
            </a:r>
            <a:endParaRPr lang="en-US" altLang="en-US" dirty="0" smtClean="0">
              <a:solidFill>
                <a:srgbClr val="404040"/>
              </a:solidFill>
              <a:ea typeface="ＭＳ Ｐゴシック" pitchFamily="34" charset="-128"/>
            </a:endParaRPr>
          </a:p>
        </p:txBody>
      </p:sp>
      <p:sp>
        <p:nvSpPr>
          <p:cNvPr id="12291" name="Title 7"/>
          <p:cNvSpPr>
            <a:spLocks noGrp="1"/>
          </p:cNvSpPr>
          <p:nvPr>
            <p:ph type="title"/>
          </p:nvPr>
        </p:nvSpPr>
        <p:spPr bwMode="auto">
          <a:xfrm>
            <a:off x="304800" y="1082675"/>
            <a:ext cx="8229600" cy="46831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fontAlgn="auto">
              <a:spcAft>
                <a:spcPts val="0"/>
              </a:spcAft>
              <a:defRPr/>
            </a:pPr>
            <a:r>
              <a:rPr lang="en-US" altLang="en-US" dirty="0" smtClean="0">
                <a:latin typeface="Calibri" pitchFamily="34" charset="0"/>
                <a:ea typeface="ＭＳ Ｐゴシック" pitchFamily="34" charset="-128"/>
              </a:rPr>
              <a:t>Change is coming…</a:t>
            </a:r>
          </a:p>
        </p:txBody>
      </p:sp>
    </p:spTree>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descr="Louis Riel"/>
          <p:cNvPicPr>
            <a:picLocks noChangeAspect="1" noChangeArrowheads="1"/>
          </p:cNvPicPr>
          <p:nvPr/>
        </p:nvPicPr>
        <p:blipFill>
          <a:blip r:embed="rId2"/>
          <a:srcRect/>
          <a:stretch>
            <a:fillRect/>
          </a:stretch>
        </p:blipFill>
        <p:spPr bwMode="auto">
          <a:xfrm>
            <a:off x="5083925" y="1949120"/>
            <a:ext cx="3450475" cy="4191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0" name="Content Placeholder 9"/>
          <p:cNvSpPr>
            <a:spLocks noGrp="1"/>
          </p:cNvSpPr>
          <p:nvPr>
            <p:ph sz="quarter" idx="10"/>
          </p:nvPr>
        </p:nvSpPr>
        <p:spPr>
          <a:xfrm>
            <a:off x="304800" y="1841500"/>
            <a:ext cx="4446588" cy="3997325"/>
          </a:xfrm>
        </p:spPr>
        <p:txBody>
          <a:bodyPr/>
          <a:lstStyle/>
          <a:p>
            <a:pPr marL="0" indent="0" fontAlgn="auto">
              <a:spcAft>
                <a:spcPts val="0"/>
              </a:spcAft>
              <a:buClr>
                <a:schemeClr val="tx1">
                  <a:lumMod val="75000"/>
                  <a:lumOff val="25000"/>
                </a:schemeClr>
              </a:buClr>
              <a:buFont typeface="Arial"/>
              <a:buNone/>
              <a:defRPr/>
            </a:pPr>
            <a:r>
              <a:rPr lang="en-CA" dirty="0" smtClean="0"/>
              <a:t>Although twice elected to the House of Commons, Riel was prevented from serving due to a motion declaring him an outlaw.</a:t>
            </a:r>
          </a:p>
          <a:p>
            <a:pPr marL="0" indent="0" fontAlgn="auto">
              <a:spcAft>
                <a:spcPts val="0"/>
              </a:spcAft>
              <a:buClr>
                <a:schemeClr val="tx1">
                  <a:lumMod val="75000"/>
                  <a:lumOff val="25000"/>
                </a:schemeClr>
              </a:buClr>
              <a:buFont typeface="Arial"/>
              <a:buNone/>
              <a:defRPr/>
            </a:pPr>
            <a:endParaRPr lang="en-CA" dirty="0" smtClean="0"/>
          </a:p>
          <a:p>
            <a:pPr marL="0" indent="0" fontAlgn="auto">
              <a:spcAft>
                <a:spcPts val="0"/>
              </a:spcAft>
              <a:buClr>
                <a:schemeClr val="tx1">
                  <a:lumMod val="75000"/>
                  <a:lumOff val="25000"/>
                </a:schemeClr>
              </a:buClr>
              <a:buFont typeface="Arial"/>
              <a:buNone/>
              <a:defRPr/>
            </a:pPr>
            <a:r>
              <a:rPr lang="en-CA" dirty="0" smtClean="0"/>
              <a:t>Riel was forced into exile and relocated to Montana in the USA.</a:t>
            </a:r>
            <a:br>
              <a:rPr lang="en-CA" dirty="0" smtClean="0"/>
            </a:br>
            <a:endParaRPr lang="en-US" dirty="0" smtClean="0"/>
          </a:p>
          <a:p>
            <a:pPr marL="274320" indent="-256032" fontAlgn="auto">
              <a:spcAft>
                <a:spcPts val="0"/>
              </a:spcAft>
              <a:buClr>
                <a:schemeClr val="tx1">
                  <a:lumMod val="75000"/>
                  <a:lumOff val="25000"/>
                </a:schemeClr>
              </a:buClr>
              <a:buFont typeface="Arial"/>
              <a:buChar char="•"/>
              <a:defRPr/>
            </a:pPr>
            <a:endParaRPr lang="en-US" dirty="0"/>
          </a:p>
        </p:txBody>
      </p:sp>
      <p:sp>
        <p:nvSpPr>
          <p:cNvPr id="13316" name="Title 8"/>
          <p:cNvSpPr>
            <a:spLocks noGrp="1"/>
          </p:cNvSpPr>
          <p:nvPr>
            <p:ph type="title"/>
          </p:nvPr>
        </p:nvSpPr>
        <p:spPr bwMode="auto">
          <a:xfrm>
            <a:off x="304800" y="1082675"/>
            <a:ext cx="8229600" cy="46831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fontAlgn="auto">
              <a:spcAft>
                <a:spcPts val="0"/>
              </a:spcAft>
              <a:defRPr/>
            </a:pPr>
            <a:r>
              <a:rPr lang="en-US" altLang="en-US" dirty="0" smtClean="0">
                <a:latin typeface="Calibri" pitchFamily="34" charset="0"/>
                <a:ea typeface="ＭＳ Ｐゴシック" pitchFamily="34" charset="-128"/>
              </a:rPr>
              <a:t>Louis Riel – Father of Confederation?</a:t>
            </a:r>
          </a:p>
        </p:txBody>
      </p:sp>
    </p:spTree>
  </p:cSld>
  <p:clrMapOvr>
    <a:masterClrMapping/>
  </p:clrMapOvr>
  <p:transition spd="med">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Content Placeholder 7"/>
          <p:cNvSpPr>
            <a:spLocks noGrp="1"/>
          </p:cNvSpPr>
          <p:nvPr>
            <p:ph sz="half" idx="1"/>
          </p:nvPr>
        </p:nvSpPr>
        <p:spPr>
          <a:xfrm>
            <a:off x="457200" y="1992313"/>
            <a:ext cx="4038600" cy="4484687"/>
          </a:xfrm>
        </p:spPr>
        <p:txBody>
          <a:bodyPr>
            <a:normAutofit fontScale="62500" lnSpcReduction="20000"/>
          </a:bodyPr>
          <a:lstStyle/>
          <a:p>
            <a:pPr marL="0" indent="0" fontAlgn="auto">
              <a:spcBef>
                <a:spcPct val="0"/>
              </a:spcBef>
              <a:spcAft>
                <a:spcPts val="0"/>
              </a:spcAft>
              <a:buFont typeface="Arial" pitchFamily="34" charset="0"/>
              <a:buNone/>
              <a:defRPr/>
            </a:pPr>
            <a:r>
              <a:rPr lang="en-CA" altLang="en-US" dirty="0" smtClean="0">
                <a:ea typeface="ＭＳ Ｐゴシック" pitchFamily="34" charset="-128"/>
              </a:rPr>
              <a:t>Federal promises of land in the </a:t>
            </a:r>
            <a:r>
              <a:rPr lang="en-CA" altLang="en-US" i="1" dirty="0" smtClean="0">
                <a:ea typeface="ＭＳ Ｐゴシック" pitchFamily="34" charset="-128"/>
              </a:rPr>
              <a:t>Manitoba Act </a:t>
            </a:r>
            <a:r>
              <a:rPr lang="en-CA" altLang="en-US" dirty="0" smtClean="0">
                <a:ea typeface="ＭＳ Ｐゴシック" pitchFamily="34" charset="-128"/>
              </a:rPr>
              <a:t>were not fulfilled and the government introduced its notorious scrip system.</a:t>
            </a:r>
          </a:p>
          <a:p>
            <a:pPr marL="0" indent="0" fontAlgn="auto">
              <a:spcBef>
                <a:spcPct val="0"/>
              </a:spcBef>
              <a:spcAft>
                <a:spcPts val="0"/>
              </a:spcAft>
              <a:buFont typeface="Arial" pitchFamily="34" charset="0"/>
              <a:buNone/>
              <a:defRPr/>
            </a:pPr>
            <a:endParaRPr lang="en-CA" altLang="en-US" dirty="0" smtClean="0">
              <a:ea typeface="ＭＳ Ｐゴシック" pitchFamily="34" charset="-128"/>
            </a:endParaRPr>
          </a:p>
          <a:p>
            <a:pPr marL="0" indent="0" fontAlgn="auto">
              <a:spcBef>
                <a:spcPct val="0"/>
              </a:spcBef>
              <a:spcAft>
                <a:spcPts val="0"/>
              </a:spcAft>
              <a:buFont typeface="Arial" pitchFamily="34" charset="0"/>
              <a:buNone/>
              <a:defRPr/>
            </a:pPr>
            <a:r>
              <a:rPr lang="en-CA" altLang="en-US" dirty="0" smtClean="0">
                <a:ea typeface="ＭＳ Ｐゴシック" pitchFamily="34" charset="-128"/>
              </a:rPr>
              <a:t>The settlement of the West set in motion a series of events that culminated in the 1885 defeat of the Métis, then led by Louis Riel and Gabriel Dumont. </a:t>
            </a:r>
          </a:p>
          <a:p>
            <a:pPr marL="0" indent="0" fontAlgn="auto">
              <a:spcBef>
                <a:spcPct val="0"/>
              </a:spcBef>
              <a:spcAft>
                <a:spcPts val="0"/>
              </a:spcAft>
              <a:buFont typeface="Arial" pitchFamily="34" charset="0"/>
              <a:buNone/>
              <a:defRPr/>
            </a:pPr>
            <a:endParaRPr lang="en-CA" altLang="en-US" dirty="0" smtClean="0">
              <a:ea typeface="ＭＳ Ｐゴシック" pitchFamily="34" charset="-128"/>
            </a:endParaRPr>
          </a:p>
          <a:p>
            <a:pPr marL="0" indent="0" fontAlgn="auto">
              <a:spcBef>
                <a:spcPct val="0"/>
              </a:spcBef>
              <a:spcAft>
                <a:spcPts val="0"/>
              </a:spcAft>
              <a:buFont typeface="Arial" pitchFamily="34" charset="0"/>
              <a:buNone/>
              <a:defRPr/>
            </a:pPr>
            <a:r>
              <a:rPr lang="en-CA" altLang="en-US" dirty="0" smtClean="0">
                <a:ea typeface="ＭＳ Ｐゴシック" pitchFamily="34" charset="-128"/>
              </a:rPr>
              <a:t>Today, this battle at </a:t>
            </a:r>
            <a:r>
              <a:rPr lang="en-CA" altLang="en-US" dirty="0" err="1" smtClean="0">
                <a:ea typeface="ＭＳ Ｐゴシック" pitchFamily="34" charset="-128"/>
              </a:rPr>
              <a:t>Batoche</a:t>
            </a:r>
            <a:r>
              <a:rPr lang="en-CA" altLang="en-US" dirty="0" smtClean="0">
                <a:ea typeface="ＭＳ Ｐゴシック" pitchFamily="34" charset="-128"/>
              </a:rPr>
              <a:t>, Saskatchewan is still referred to as </a:t>
            </a:r>
            <a:r>
              <a:rPr lang="en-CA" altLang="en-US" i="1" dirty="0" smtClean="0">
                <a:ea typeface="ＭＳ Ｐゴシック" pitchFamily="34" charset="-128"/>
              </a:rPr>
              <a:t>la guerre </a:t>
            </a:r>
            <a:r>
              <a:rPr lang="en-CA" altLang="en-US" i="1" dirty="0" err="1" smtClean="0">
                <a:ea typeface="ＭＳ Ｐゴシック" pitchFamily="34" charset="-128"/>
              </a:rPr>
              <a:t>Nationale</a:t>
            </a:r>
            <a:r>
              <a:rPr lang="en-CA" altLang="en-US" i="1" dirty="0" smtClean="0">
                <a:ea typeface="ＭＳ Ｐゴシック" pitchFamily="34" charset="-128"/>
              </a:rPr>
              <a:t> </a:t>
            </a:r>
            <a:r>
              <a:rPr lang="en-CA" altLang="en-US" dirty="0" smtClean="0">
                <a:ea typeface="ＭＳ Ｐゴシック" pitchFamily="34" charset="-128"/>
              </a:rPr>
              <a:t>by Métis. This marked the first time a Gatling gun was used against a people.</a:t>
            </a:r>
          </a:p>
          <a:p>
            <a:pPr marL="0" indent="0" fontAlgn="auto">
              <a:spcBef>
                <a:spcPct val="0"/>
              </a:spcBef>
              <a:spcAft>
                <a:spcPts val="0"/>
              </a:spcAft>
              <a:buFont typeface="Arial" pitchFamily="34" charset="0"/>
              <a:buNone/>
              <a:defRPr/>
            </a:pPr>
            <a:endParaRPr lang="en-CA" altLang="en-US" dirty="0" smtClean="0">
              <a:ea typeface="ＭＳ Ｐゴシック" pitchFamily="34" charset="-128"/>
            </a:endParaRPr>
          </a:p>
          <a:p>
            <a:pPr marL="0" indent="0" fontAlgn="auto">
              <a:spcBef>
                <a:spcPct val="0"/>
              </a:spcBef>
              <a:spcAft>
                <a:spcPts val="0"/>
              </a:spcAft>
              <a:buFont typeface="Arial" pitchFamily="34" charset="0"/>
              <a:buNone/>
              <a:defRPr/>
            </a:pPr>
            <a:r>
              <a:rPr lang="en-CA" altLang="en-US" dirty="0" smtClean="0">
                <a:ea typeface="ＭＳ Ｐゴシック" pitchFamily="34" charset="-128"/>
              </a:rPr>
              <a:t>Riel surrendered and stood trial for treason. He was found guilty and was sentenced to death by hanging.</a:t>
            </a:r>
            <a:endParaRPr lang="en-US" altLang="en-US" dirty="0" smtClean="0">
              <a:ea typeface="ＭＳ Ｐゴシック" pitchFamily="34" charset="-128"/>
            </a:endParaRPr>
          </a:p>
          <a:p>
            <a:pPr marL="274320" indent="-256032" fontAlgn="auto">
              <a:spcBef>
                <a:spcPct val="0"/>
              </a:spcBef>
              <a:spcAft>
                <a:spcPts val="0"/>
              </a:spcAft>
              <a:defRPr/>
            </a:pPr>
            <a:endParaRPr lang="en-US" altLang="en-US" dirty="0" smtClean="0">
              <a:solidFill>
                <a:srgbClr val="404040"/>
              </a:solidFill>
              <a:ea typeface="ＭＳ Ｐゴシック" pitchFamily="34" charset="-128"/>
            </a:endParaRPr>
          </a:p>
        </p:txBody>
      </p:sp>
      <p:sp>
        <p:nvSpPr>
          <p:cNvPr id="14339" name="Title 1"/>
          <p:cNvSpPr>
            <a:spLocks noGrp="1"/>
          </p:cNvSpPr>
          <p:nvPr>
            <p:ph type="title"/>
          </p:nvPr>
        </p:nvSpPr>
        <p:spPr bwMode="auto">
          <a:xfrm>
            <a:off x="304800" y="1082675"/>
            <a:ext cx="8229600" cy="46831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fontAlgn="auto">
              <a:spcAft>
                <a:spcPts val="0"/>
              </a:spcAft>
              <a:defRPr/>
            </a:pPr>
            <a:r>
              <a:rPr lang="en-US" altLang="en-US" dirty="0" smtClean="0">
                <a:latin typeface="Calibri" pitchFamily="34" charset="0"/>
                <a:ea typeface="ＭＳ Ｐゴシック" pitchFamily="34" charset="-128"/>
              </a:rPr>
              <a:t>Battle of </a:t>
            </a:r>
            <a:r>
              <a:rPr lang="en-US" altLang="en-US" dirty="0" err="1" smtClean="0">
                <a:latin typeface="Calibri" pitchFamily="34" charset="0"/>
                <a:ea typeface="ＭＳ Ｐゴシック" pitchFamily="34" charset="-128"/>
              </a:rPr>
              <a:t>Batoche</a:t>
            </a:r>
            <a:endParaRPr lang="en-US" altLang="en-US" dirty="0" smtClean="0">
              <a:latin typeface="Calibri" pitchFamily="34" charset="0"/>
              <a:ea typeface="ＭＳ Ｐゴシック" pitchFamily="34" charset="-128"/>
            </a:endParaRPr>
          </a:p>
        </p:txBody>
      </p:sp>
      <p:pic>
        <p:nvPicPr>
          <p:cNvPr id="24580" name="Picture Placeholder 4" descr="GabeCB.JP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5524500" y="1841500"/>
            <a:ext cx="3009900" cy="482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lemental">
  <a:themeElements>
    <a:clrScheme name="Custom 1">
      <a:dk1>
        <a:sysClr val="windowText" lastClr="000000"/>
      </a:dk1>
      <a:lt1>
        <a:sysClr val="window" lastClr="FFFFFF"/>
      </a:lt1>
      <a:dk2>
        <a:srgbClr val="323232"/>
      </a:dk2>
      <a:lt2>
        <a:srgbClr val="E3DED1"/>
      </a:lt2>
      <a:accent1>
        <a:srgbClr val="990000"/>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Custom 1">
      <a:majorFont>
        <a:latin typeface="Calibri"/>
        <a:ea typeface=""/>
        <a:cs typeface=""/>
      </a:majorFont>
      <a:minorFont>
        <a:latin typeface="Calibri"/>
        <a:ea typeface=""/>
        <a:cs typeface=""/>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a:effectStyle>
      </a:effectStyleLst>
      <a:bgFillStyleLst>
        <a:solidFill>
          <a:schemeClr val="phClr"/>
        </a:solidFill>
        <a:gradFill rotWithShape="1">
          <a:gsLst>
            <a:gs pos="0">
              <a:schemeClr val="phClr">
                <a:tint val="95000"/>
              </a:schemeClr>
            </a:gs>
            <a:gs pos="100000">
              <a:schemeClr val="phClr">
                <a:shade val="40000"/>
                <a:satMod val="180000"/>
              </a:schemeClr>
            </a:gs>
          </a:gsLst>
          <a:lin ang="5400000" scaled="0"/>
        </a:gradFill>
        <a:blipFill>
          <a:blip xmlns:r="http://schemas.openxmlformats.org/officeDocument/2006/relationships" r:embed="rId1">
            <a:duotone>
              <a:schemeClr val="phClr">
                <a:shade val="14000"/>
                <a:satMod val="280000"/>
              </a:schemeClr>
              <a:schemeClr val="phClr">
                <a:tint val="60000"/>
                <a:satMod val="12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Elemental</Template>
  <TotalTime>8347</TotalTime>
  <Words>2055</Words>
  <Application>Microsoft Office PowerPoint</Application>
  <PresentationFormat>On-screen Show (4:3)</PresentationFormat>
  <Paragraphs>157</Paragraphs>
  <Slides>32</Slides>
  <Notes>5</Notes>
  <HiddenSlides>7</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32</vt:i4>
      </vt:variant>
    </vt:vector>
  </HeadingPairs>
  <TitlesOfParts>
    <vt:vector size="35" baseType="lpstr">
      <vt:lpstr>Elemental</vt:lpstr>
      <vt:lpstr>Chart</vt:lpstr>
      <vt:lpstr>Microsoft Excel Chart</vt:lpstr>
      <vt:lpstr>The Métis</vt:lpstr>
      <vt:lpstr>Who are the Métis?</vt:lpstr>
      <vt:lpstr>PowerPoint Presentation</vt:lpstr>
      <vt:lpstr>The Flower Beadwork People</vt:lpstr>
      <vt:lpstr>A New Nation</vt:lpstr>
      <vt:lpstr>PowerPoint Presentation</vt:lpstr>
      <vt:lpstr>Change is coming…</vt:lpstr>
      <vt:lpstr>Louis Riel – Father of Confederation?</vt:lpstr>
      <vt:lpstr>Battle of Batoche</vt:lpstr>
      <vt:lpstr>Gatling Gun </vt:lpstr>
      <vt:lpstr>The Bell of Batoche</vt:lpstr>
      <vt:lpstr>North West Half-Breed Commission</vt:lpstr>
      <vt:lpstr>PowerPoint Presentation</vt:lpstr>
      <vt:lpstr>A People Scattered</vt:lpstr>
      <vt:lpstr>Residential Schools</vt:lpstr>
      <vt:lpstr>HOW DID RS IMPACT THE MÉTIS?</vt:lpstr>
      <vt:lpstr>PowerPoint Presentation</vt:lpstr>
      <vt:lpstr> Identity</vt:lpstr>
      <vt:lpstr>Federal or Provincial?</vt:lpstr>
      <vt:lpstr>Update – Supreme Court Decision</vt:lpstr>
      <vt:lpstr>Demographics</vt:lpstr>
      <vt:lpstr>Métis Demographics </vt:lpstr>
      <vt:lpstr>PowerPoint Presentation</vt:lpstr>
      <vt:lpstr>PowerPoint Presentation</vt:lpstr>
      <vt:lpstr>Education</vt:lpstr>
      <vt:lpstr>% of Métis children and non-Aboriginal children under 6 yrs who are members of low-income families, 2006</vt:lpstr>
      <vt:lpstr>Métis Governance </vt:lpstr>
      <vt:lpstr>PowerPoint Presentation</vt:lpstr>
      <vt:lpstr>Métis Settlements General Council</vt:lpstr>
      <vt:lpstr>Priorities - Economic Development, Education and Training</vt:lpstr>
      <vt:lpstr>The Métis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Greg Rouble</dc:creator>
  <cp:lastModifiedBy>Jane</cp:lastModifiedBy>
  <cp:revision>180</cp:revision>
  <dcterms:created xsi:type="dcterms:W3CDTF">2010-11-21T23:30:18Z</dcterms:created>
  <dcterms:modified xsi:type="dcterms:W3CDTF">2016-04-01T14:01:18Z</dcterms:modified>
</cp:coreProperties>
</file>